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70" r:id="rId4"/>
    <p:sldId id="257" r:id="rId5"/>
    <p:sldId id="271" r:id="rId6"/>
    <p:sldId id="272" r:id="rId7"/>
    <p:sldId id="273" r:id="rId8"/>
    <p:sldId id="275" r:id="rId9"/>
    <p:sldId id="276" r:id="rId10"/>
    <p:sldId id="261" r:id="rId11"/>
    <p:sldId id="258" r:id="rId12"/>
    <p:sldId id="282" r:id="rId13"/>
    <p:sldId id="280" r:id="rId14"/>
    <p:sldId id="286" r:id="rId15"/>
    <p:sldId id="260" r:id="rId16"/>
    <p:sldId id="284" r:id="rId17"/>
    <p:sldId id="283" r:id="rId18"/>
    <p:sldId id="287" r:id="rId19"/>
    <p:sldId id="285" r:id="rId20"/>
    <p:sldId id="288" r:id="rId21"/>
    <p:sldId id="264" r:id="rId22"/>
    <p:sldId id="263" r:id="rId23"/>
    <p:sldId id="265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Archivo Black" panose="020B0604020202020204" charset="0"/>
      <p:regular r:id="rId32"/>
    </p:embeddedFont>
    <p:embeddedFont>
      <p:font typeface="이화체" panose="02000300000000000000" pitchFamily="2" charset="-127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946" y="-2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909E4-D9CC-499D-9D91-4E8039071595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57907-4D5F-447C-A5A5-C3CD7D747C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35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57907-4D5F-447C-A5A5-C3CD7D747C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8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1.png"/><Relationship Id="rId18" Type="http://schemas.openxmlformats.org/officeDocument/2006/relationships/image" Target="../media/image3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31.svg"/><Relationship Id="rId17" Type="http://schemas.openxmlformats.org/officeDocument/2006/relationships/image" Target="../media/image23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image" Target="../media/image22.png"/><Relationship Id="rId10" Type="http://schemas.openxmlformats.org/officeDocument/2006/relationships/image" Target="../media/image29.svg"/><Relationship Id="rId4" Type="http://schemas.openxmlformats.org/officeDocument/2006/relationships/image" Target="../media/image3.svg"/><Relationship Id="rId9" Type="http://schemas.openxmlformats.org/officeDocument/2006/relationships/image" Target="../media/image19.png"/><Relationship Id="rId1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3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33.svg"/><Relationship Id="rId4" Type="http://schemas.openxmlformats.org/officeDocument/2006/relationships/image" Target="../media/image3.svg"/><Relationship Id="rId9" Type="http://schemas.openxmlformats.org/officeDocument/2006/relationships/image" Target="../media/image21.png"/><Relationship Id="rId1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3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33.svg"/><Relationship Id="rId4" Type="http://schemas.openxmlformats.org/officeDocument/2006/relationships/image" Target="../media/image3.svg"/><Relationship Id="rId9" Type="http://schemas.openxmlformats.org/officeDocument/2006/relationships/image" Target="../media/image21.png"/><Relationship Id="rId1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3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33.svg"/><Relationship Id="rId4" Type="http://schemas.openxmlformats.org/officeDocument/2006/relationships/image" Target="../media/image3.svg"/><Relationship Id="rId9" Type="http://schemas.openxmlformats.org/officeDocument/2006/relationships/image" Target="../media/image21.png"/><Relationship Id="rId1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3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33.svg"/><Relationship Id="rId4" Type="http://schemas.openxmlformats.org/officeDocument/2006/relationships/image" Target="../media/image3.svg"/><Relationship Id="rId9" Type="http://schemas.openxmlformats.org/officeDocument/2006/relationships/image" Target="../media/image21.png"/><Relationship Id="rId1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1.png"/><Relationship Id="rId18" Type="http://schemas.openxmlformats.org/officeDocument/2006/relationships/image" Target="../media/image3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31.svg"/><Relationship Id="rId17" Type="http://schemas.openxmlformats.org/officeDocument/2006/relationships/image" Target="../media/image23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image" Target="../media/image22.png"/><Relationship Id="rId10" Type="http://schemas.openxmlformats.org/officeDocument/2006/relationships/image" Target="../media/image29.svg"/><Relationship Id="rId4" Type="http://schemas.openxmlformats.org/officeDocument/2006/relationships/image" Target="../media/image3.svg"/><Relationship Id="rId9" Type="http://schemas.openxmlformats.org/officeDocument/2006/relationships/image" Target="../media/image19.png"/><Relationship Id="rId1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0.png"/><Relationship Id="rId1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9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5" Type="http://schemas.openxmlformats.org/officeDocument/2006/relationships/image" Target="../media/image21.png"/><Relationship Id="rId10" Type="http://schemas.openxmlformats.org/officeDocument/2006/relationships/image" Target="../media/image5.svg"/><Relationship Id="rId19" Type="http://schemas.openxmlformats.org/officeDocument/2006/relationships/image" Target="../media/image23.png"/><Relationship Id="rId4" Type="http://schemas.openxmlformats.org/officeDocument/2006/relationships/image" Target="../media/image47.svg"/><Relationship Id="rId9" Type="http://schemas.openxmlformats.org/officeDocument/2006/relationships/image" Target="../media/image3.png"/><Relationship Id="rId1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47800" y="3543300"/>
            <a:ext cx="9757784" cy="241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ko-KR" altLang="en-US" sz="9000" spc="-242" dirty="0" err="1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도로명</a:t>
            </a:r>
            <a:r>
              <a:rPr lang="ko-KR" altLang="en-US" sz="9000" spc="-242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주소 자동완성 모델 개발 프로젝트</a:t>
            </a:r>
            <a:endParaRPr lang="en-US" sz="9000" spc="-242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47800" y="6767289"/>
            <a:ext cx="8567733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0"/>
              </a:lnSpc>
            </a:pPr>
            <a:r>
              <a:rPr lang="ko-KR" altLang="en-US" sz="3000" spc="15" dirty="0" err="1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빅데이터분석학</a:t>
            </a:r>
            <a:r>
              <a:rPr lang="ko-KR" altLang="en-US" sz="3000" spc="15" dirty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석사과정 </a:t>
            </a:r>
            <a:r>
              <a:rPr lang="en-US" altLang="ko-KR" sz="3000" spc="15" dirty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242DBG01 </a:t>
            </a:r>
            <a:r>
              <a:rPr lang="ko-KR" altLang="en-US" sz="3000" spc="15" dirty="0" err="1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임천훼</a:t>
            </a:r>
            <a:endParaRPr lang="en-US" altLang="ko-KR" sz="3000" spc="15" dirty="0">
              <a:solidFill>
                <a:srgbClr val="000000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ts val="3930"/>
              </a:lnSpc>
            </a:pPr>
            <a:r>
              <a:rPr lang="ko-KR" altLang="en-US" sz="3000" spc="15" dirty="0" err="1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빅데이터분석학</a:t>
            </a:r>
            <a:r>
              <a:rPr lang="ko-KR" altLang="en-US" sz="3000" spc="15" dirty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석사과정 </a:t>
            </a:r>
            <a:r>
              <a:rPr lang="en-US" altLang="ko-KR" sz="3000" spc="15" dirty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242DBG02 </a:t>
            </a:r>
            <a:r>
              <a:rPr lang="ko-KR" altLang="en-US" sz="3000" spc="15" dirty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김예린</a:t>
            </a:r>
            <a:endParaRPr lang="en-US" altLang="ko-KR" sz="3000" spc="15" dirty="0">
              <a:solidFill>
                <a:srgbClr val="000000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ts val="3930"/>
              </a:lnSpc>
            </a:pPr>
            <a:r>
              <a:rPr lang="ko-KR" altLang="en-US" sz="3000" spc="15" dirty="0" err="1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빅데이터분석학</a:t>
            </a:r>
            <a:r>
              <a:rPr lang="ko-KR" altLang="en-US" sz="3000" spc="15" dirty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석사과정 </a:t>
            </a:r>
            <a:r>
              <a:rPr lang="en-US" altLang="ko-KR" sz="3000" spc="15" dirty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242DBG04 </a:t>
            </a:r>
            <a:r>
              <a:rPr lang="ko-KR" altLang="en-US" sz="3000" spc="15" dirty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정희수</a:t>
            </a:r>
            <a:endParaRPr lang="en-US" sz="3000" spc="15" dirty="0">
              <a:solidFill>
                <a:srgbClr val="000000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1582400" y="-965327"/>
            <a:ext cx="11976227" cy="11976227"/>
          </a:xfrm>
          <a:custGeom>
            <a:avLst/>
            <a:gdLst/>
            <a:ahLst/>
            <a:cxnLst/>
            <a:rect l="l" t="t" r="r" b="b"/>
            <a:pathLst>
              <a:path w="11976227" h="11976227">
                <a:moveTo>
                  <a:pt x="0" y="0"/>
                </a:moveTo>
                <a:lnTo>
                  <a:pt x="11976227" y="0"/>
                </a:lnTo>
                <a:lnTo>
                  <a:pt x="11976227" y="11976226"/>
                </a:lnTo>
                <a:lnTo>
                  <a:pt x="0" y="11976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57541" y="2857500"/>
            <a:ext cx="11172917" cy="5718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X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변수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: ex Add / Y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변수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: Origin Address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지도학습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 사용 모델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: LSTM, Transformer, T5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Train : Test = 8 : 2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36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과적합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방지를 위해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early stopping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적용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최적화 </a:t>
            </a:r>
            <a:r>
              <a:rPr lang="ko-KR" altLang="en-US" sz="36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하이퍼파라미터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찾기 위해 </a:t>
            </a:r>
            <a:r>
              <a:rPr lang="ko-KR" altLang="en-US" sz="36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그리드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36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서치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수행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각 모델의 성능을 비교하기 위해 혼동행렬 사용 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     F1 score, </a:t>
            </a:r>
            <a:r>
              <a:rPr lang="ko-KR" altLang="en-US" sz="3600" dirty="0" err="1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재현율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정확도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정밀도 지표 비교</a:t>
            </a:r>
            <a:endParaRPr lang="ko-KR" altLang="en-US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01163" y="8779723"/>
            <a:ext cx="4716103" cy="4114800"/>
          </a:xfrm>
          <a:custGeom>
            <a:avLst/>
            <a:gdLst/>
            <a:ahLst/>
            <a:cxnLst/>
            <a:rect l="l" t="t" r="r" b="b"/>
            <a:pathLst>
              <a:path w="4716103" h="4114800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344176" y="8929750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6"/>
                </a:lnTo>
                <a:lnTo>
                  <a:pt x="0" y="40818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678338" y="-1889344"/>
            <a:ext cx="7315200" cy="2974686"/>
          </a:xfrm>
          <a:custGeom>
            <a:avLst/>
            <a:gdLst/>
            <a:ahLst/>
            <a:cxnLst/>
            <a:rect l="l" t="t" r="r" b="b"/>
            <a:pathLst>
              <a:path w="7315200" h="2974686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54671" y="9203119"/>
            <a:ext cx="5229248" cy="2167761"/>
          </a:xfrm>
          <a:custGeom>
            <a:avLst/>
            <a:gdLst/>
            <a:ahLst/>
            <a:cxnLst/>
            <a:rect l="l" t="t" r="r" b="b"/>
            <a:pathLst>
              <a:path w="5229248" h="2167761">
                <a:moveTo>
                  <a:pt x="0" y="0"/>
                </a:moveTo>
                <a:lnTo>
                  <a:pt x="5229249" y="0"/>
                </a:lnTo>
                <a:lnTo>
                  <a:pt x="5229249" y="2167762"/>
                </a:lnTo>
                <a:lnTo>
                  <a:pt x="0" y="2167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023458" y="-1028700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12742" y="9401683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1" y="0"/>
                </a:lnTo>
                <a:lnTo>
                  <a:pt x="3331191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/>
          <p:cNvSpPr txBox="1"/>
          <p:nvPr/>
        </p:nvSpPr>
        <p:spPr>
          <a:xfrm>
            <a:off x="1028234" y="1181100"/>
            <a:ext cx="16231529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3. </a:t>
            </a:r>
            <a:r>
              <a:rPr lang="ko-KR" alt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연구 방법 및 결과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482461" y="-2028581"/>
            <a:ext cx="7323078" cy="14344163"/>
            <a:chOff x="0" y="0"/>
            <a:chExt cx="2509427" cy="4915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9427" cy="4915369"/>
            </a:xfrm>
            <a:custGeom>
              <a:avLst/>
              <a:gdLst/>
              <a:ahLst/>
              <a:cxnLst/>
              <a:rect l="l" t="t" r="r" b="b"/>
              <a:pathLst>
                <a:path w="2509427" h="4915369">
                  <a:moveTo>
                    <a:pt x="7400" y="0"/>
                  </a:moveTo>
                  <a:lnTo>
                    <a:pt x="2502026" y="0"/>
                  </a:lnTo>
                  <a:cubicBezTo>
                    <a:pt x="2503989" y="0"/>
                    <a:pt x="2505871" y="780"/>
                    <a:pt x="2507259" y="2168"/>
                  </a:cubicBezTo>
                  <a:cubicBezTo>
                    <a:pt x="2508647" y="3555"/>
                    <a:pt x="2509427" y="5438"/>
                    <a:pt x="2509427" y="7400"/>
                  </a:cubicBezTo>
                  <a:lnTo>
                    <a:pt x="2509427" y="4907968"/>
                  </a:lnTo>
                  <a:cubicBezTo>
                    <a:pt x="2509427" y="4909931"/>
                    <a:pt x="2508647" y="4911813"/>
                    <a:pt x="2507259" y="4913201"/>
                  </a:cubicBezTo>
                  <a:cubicBezTo>
                    <a:pt x="2505871" y="4914589"/>
                    <a:pt x="2503989" y="4915369"/>
                    <a:pt x="2502026" y="4915369"/>
                  </a:cubicBezTo>
                  <a:lnTo>
                    <a:pt x="7400" y="4915369"/>
                  </a:lnTo>
                  <a:cubicBezTo>
                    <a:pt x="5438" y="4915369"/>
                    <a:pt x="3555" y="4914589"/>
                    <a:pt x="2168" y="4913201"/>
                  </a:cubicBezTo>
                  <a:cubicBezTo>
                    <a:pt x="780" y="4911813"/>
                    <a:pt x="0" y="4909931"/>
                    <a:pt x="0" y="4907968"/>
                  </a:cubicBezTo>
                  <a:lnTo>
                    <a:pt x="0" y="7400"/>
                  </a:lnTo>
                  <a:cubicBezTo>
                    <a:pt x="0" y="5438"/>
                    <a:pt x="780" y="3555"/>
                    <a:pt x="2168" y="2168"/>
                  </a:cubicBezTo>
                  <a:cubicBezTo>
                    <a:pt x="3555" y="780"/>
                    <a:pt x="5438" y="0"/>
                    <a:pt x="7400" y="0"/>
                  </a:cubicBezTo>
                  <a:close/>
                </a:path>
              </a:pathLst>
            </a:custGeom>
            <a:solidFill>
              <a:srgbClr val="4C81CB"/>
            </a:solidFill>
            <a:ln w="9525"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509427" cy="4934418"/>
            </a:xfrm>
            <a:prstGeom prst="rect">
              <a:avLst/>
            </a:prstGeom>
            <a:ln>
              <a:noFill/>
            </a:ln>
          </p:spPr>
          <p:txBody>
            <a:bodyPr lIns="26060" tIns="26060" rIns="26060" bIns="26060" rtlCol="0" anchor="ctr"/>
            <a:lstStyle/>
            <a:p>
              <a:pPr marL="0" lvl="0" indent="0" algn="ctr">
                <a:lnSpc>
                  <a:spcPts val="128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93672" y="2247900"/>
            <a:ext cx="12131135" cy="9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 dirty="0">
                <a:solidFill>
                  <a:srgbClr val="FFFFFF"/>
                </a:solidFill>
                <a:latin typeface="Archivo Black"/>
              </a:rPr>
              <a:t>LSTM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4555" y="4277749"/>
            <a:ext cx="6409445" cy="4101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&lt;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학습 과정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&gt;</a:t>
            </a:r>
            <a:endParaRPr lang="ko-KR" altLang="en-US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전처리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    텍스트 데이터를 수치 데이터로 변환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토크나이저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사용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   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시퀀스 데이터 패딩 처리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모델 구성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   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임베딩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레이어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단어를 고차원 공간에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임베딩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    LSTM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레이어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시퀀스 데이터를 학습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    Dense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레이어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최종 예측 출력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58438" y="8324494"/>
            <a:ext cx="5715287" cy="2369246"/>
          </a:xfrm>
          <a:custGeom>
            <a:avLst/>
            <a:gdLst/>
            <a:ahLst/>
            <a:cxnLst/>
            <a:rect l="l" t="t" r="r" b="b"/>
            <a:pathLst>
              <a:path w="5715287" h="2369246">
                <a:moveTo>
                  <a:pt x="0" y="0"/>
                </a:moveTo>
                <a:lnTo>
                  <a:pt x="5715287" y="0"/>
                </a:lnTo>
                <a:lnTo>
                  <a:pt x="5715287" y="2369246"/>
                </a:lnTo>
                <a:lnTo>
                  <a:pt x="0" y="2369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38339" y="-1551210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7060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4BF0A858-95FE-4009-8059-3736A8038013}"/>
              </a:ext>
            </a:extLst>
          </p:cNvPr>
          <p:cNvSpPr txBox="1"/>
          <p:nvPr/>
        </p:nvSpPr>
        <p:spPr>
          <a:xfrm>
            <a:off x="2734555" y="3296875"/>
            <a:ext cx="12490251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RNN</a:t>
            </a:r>
            <a:r>
              <a:rPr lang="ko-KR" altLang="en-US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에서 앞부분의 정보가 뒤로 갈수록 소실되는 것을 방지하기 위해 장기의존성과 단기의존성을 모두 표현하고 학습하는 알고리즘</a:t>
            </a:r>
            <a:endParaRPr lang="en-US" altLang="ko-KR" sz="2200" dirty="0">
              <a:solidFill>
                <a:schemeClr val="bg1"/>
              </a:solidFill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F4C85F9-C650-8240-AEBB-43E88C7B9D6C}"/>
              </a:ext>
            </a:extLst>
          </p:cNvPr>
          <p:cNvSpPr txBox="1"/>
          <p:nvPr/>
        </p:nvSpPr>
        <p:spPr>
          <a:xfrm>
            <a:off x="9199591" y="4762500"/>
            <a:ext cx="7052225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모델 컴파일 및 학습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손실 함수와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옵티마이저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설정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조기 종료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(Early Stopping)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사용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과적합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방지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482461" y="-2028581"/>
            <a:ext cx="7323078" cy="14344163"/>
            <a:chOff x="0" y="0"/>
            <a:chExt cx="2509427" cy="4915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9427" cy="4915369"/>
            </a:xfrm>
            <a:custGeom>
              <a:avLst/>
              <a:gdLst/>
              <a:ahLst/>
              <a:cxnLst/>
              <a:rect l="l" t="t" r="r" b="b"/>
              <a:pathLst>
                <a:path w="2509427" h="4915369">
                  <a:moveTo>
                    <a:pt x="7400" y="0"/>
                  </a:moveTo>
                  <a:lnTo>
                    <a:pt x="2502026" y="0"/>
                  </a:lnTo>
                  <a:cubicBezTo>
                    <a:pt x="2503989" y="0"/>
                    <a:pt x="2505871" y="780"/>
                    <a:pt x="2507259" y="2168"/>
                  </a:cubicBezTo>
                  <a:cubicBezTo>
                    <a:pt x="2508647" y="3555"/>
                    <a:pt x="2509427" y="5438"/>
                    <a:pt x="2509427" y="7400"/>
                  </a:cubicBezTo>
                  <a:lnTo>
                    <a:pt x="2509427" y="4907968"/>
                  </a:lnTo>
                  <a:cubicBezTo>
                    <a:pt x="2509427" y="4909931"/>
                    <a:pt x="2508647" y="4911813"/>
                    <a:pt x="2507259" y="4913201"/>
                  </a:cubicBezTo>
                  <a:cubicBezTo>
                    <a:pt x="2505871" y="4914589"/>
                    <a:pt x="2503989" y="4915369"/>
                    <a:pt x="2502026" y="4915369"/>
                  </a:cubicBezTo>
                  <a:lnTo>
                    <a:pt x="7400" y="4915369"/>
                  </a:lnTo>
                  <a:cubicBezTo>
                    <a:pt x="5438" y="4915369"/>
                    <a:pt x="3555" y="4914589"/>
                    <a:pt x="2168" y="4913201"/>
                  </a:cubicBezTo>
                  <a:cubicBezTo>
                    <a:pt x="780" y="4911813"/>
                    <a:pt x="0" y="4909931"/>
                    <a:pt x="0" y="4907968"/>
                  </a:cubicBezTo>
                  <a:lnTo>
                    <a:pt x="0" y="7400"/>
                  </a:lnTo>
                  <a:cubicBezTo>
                    <a:pt x="0" y="5438"/>
                    <a:pt x="780" y="3555"/>
                    <a:pt x="2168" y="2168"/>
                  </a:cubicBezTo>
                  <a:cubicBezTo>
                    <a:pt x="3555" y="780"/>
                    <a:pt x="5438" y="0"/>
                    <a:pt x="7400" y="0"/>
                  </a:cubicBezTo>
                  <a:close/>
                </a:path>
              </a:pathLst>
            </a:custGeom>
            <a:solidFill>
              <a:srgbClr val="4C81CB"/>
            </a:solidFill>
            <a:ln w="9525"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509427" cy="4934418"/>
            </a:xfrm>
            <a:prstGeom prst="rect">
              <a:avLst/>
            </a:prstGeom>
            <a:ln>
              <a:noFill/>
            </a:ln>
          </p:spPr>
          <p:txBody>
            <a:bodyPr lIns="26060" tIns="26060" rIns="26060" bIns="26060" rtlCol="0" anchor="ctr"/>
            <a:lstStyle/>
            <a:p>
              <a:pPr marL="0" lvl="0" indent="0" algn="ctr">
                <a:lnSpc>
                  <a:spcPts val="128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093672" y="2247900"/>
            <a:ext cx="12131135" cy="9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 dirty="0">
                <a:solidFill>
                  <a:srgbClr val="FFFFFF"/>
                </a:solidFill>
                <a:latin typeface="Archivo Black"/>
              </a:rPr>
              <a:t>LSTM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93672" y="3617096"/>
            <a:ext cx="12405456" cy="3813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모델 튜닝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하이퍼파라미터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튜닝</a:t>
            </a: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임베딩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차원 수</a:t>
            </a: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, LSTM </a:t>
            </a:r>
            <a:r>
              <a:rPr lang="ko-KR" altLang="en-US" sz="24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유닛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수</a:t>
            </a: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, Dense </a:t>
            </a:r>
            <a:r>
              <a:rPr lang="ko-KR" altLang="en-US" sz="24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레이어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유닛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수</a:t>
            </a: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학습률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등</a:t>
            </a:r>
            <a:endParaRPr lang="en-US" altLang="ko-KR" sz="24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도구 사용</a:t>
            </a: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en-US" altLang="ko-KR" sz="24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keras</a:t>
            </a: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-tuner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로 </a:t>
            </a:r>
            <a:r>
              <a:rPr lang="en-US" altLang="ko-KR" sz="24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RandomSearch</a:t>
            </a: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또는 </a:t>
            </a: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Hyperband 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알고리즘으로 최적의 모델 구성 탐색</a:t>
            </a:r>
            <a:endParaRPr lang="en-US" altLang="ko-KR" sz="24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조기 종료</a:t>
            </a: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(Early Stopping): 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검증 손실이 개선되지 않으면 학습 중단하여 </a:t>
            </a:r>
            <a:r>
              <a:rPr lang="ko-KR" altLang="en-US" sz="24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과적합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방지</a:t>
            </a:r>
            <a:endParaRPr lang="en-US" altLang="ko-KR" sz="24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5. </a:t>
            </a:r>
            <a:r>
              <a:rPr lang="ko-KR" altLang="en-US" sz="24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장점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LSTM</a:t>
            </a:r>
            <a:r>
              <a:rPr lang="ko-KR" altLang="en-US" sz="24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은 장기 의존성 문제를 효과적으로 학습하여 순차 데이터 처리에 탁월한 성능을 보인다</a:t>
            </a:r>
            <a:r>
              <a:rPr lang="en-US" altLang="ko-KR" sz="24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58438" y="8324494"/>
            <a:ext cx="5715287" cy="2369246"/>
          </a:xfrm>
          <a:custGeom>
            <a:avLst/>
            <a:gdLst/>
            <a:ahLst/>
            <a:cxnLst/>
            <a:rect l="l" t="t" r="r" b="b"/>
            <a:pathLst>
              <a:path w="5715287" h="2369246">
                <a:moveTo>
                  <a:pt x="0" y="0"/>
                </a:moveTo>
                <a:lnTo>
                  <a:pt x="5715287" y="0"/>
                </a:lnTo>
                <a:lnTo>
                  <a:pt x="5715287" y="2369246"/>
                </a:lnTo>
                <a:lnTo>
                  <a:pt x="0" y="2369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38339" y="-1551210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7060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9722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551638"/>
            <a:ext cx="5093320" cy="4325662"/>
            <a:chOff x="0" y="0"/>
            <a:chExt cx="1341450" cy="11392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CDFA6"/>
            </a:solidFill>
            <a:ln w="19050"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97340" y="4551638"/>
            <a:ext cx="5093320" cy="4325662"/>
            <a:chOff x="0" y="0"/>
            <a:chExt cx="1341450" cy="1139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4C81CB"/>
            </a:solidFill>
            <a:ln w="19050"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10013" y="4815098"/>
            <a:ext cx="413069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400" b="1" dirty="0">
                <a:latin typeface="이화체" panose="020B0600000101010101" charset="-127"/>
                <a:ea typeface="이화체" panose="020B0600000101010101" charset="-127"/>
              </a:rPr>
              <a:t>처음 학습을 진행 결과</a:t>
            </a:r>
            <a:endParaRPr lang="en-US" altLang="ko-KR" sz="2400" b="1" dirty="0"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600" y="5490097"/>
            <a:ext cx="413069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다양한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하이퍼파라미터</a:t>
            </a:r>
            <a:r>
              <a:rPr lang="ko-KR" altLang="en-US" sz="20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 조합 중에서 최고의 성능을 낼 수 있는 조합을 찾아서 모델 학습 진행</a:t>
            </a:r>
            <a:endParaRPr lang="en-US" altLang="ko-KR" sz="2000" dirty="0">
              <a:solidFill>
                <a:schemeClr val="bg1"/>
              </a:solidFill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647700"/>
            <a:ext cx="16231529" cy="114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LSTM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" y="2574826"/>
            <a:ext cx="5228322" cy="11907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60287" r="48559"/>
          <a:stretch/>
        </p:blipFill>
        <p:spPr>
          <a:xfrm>
            <a:off x="6597340" y="2513855"/>
            <a:ext cx="4612007" cy="1214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BBCD050-F94D-6232-844D-6068A2A2FFEF}"/>
              </a:ext>
            </a:extLst>
          </p:cNvPr>
          <p:cNvSpPr txBox="1"/>
          <p:nvPr/>
        </p:nvSpPr>
        <p:spPr>
          <a:xfrm>
            <a:off x="7578220" y="7124852"/>
            <a:ext cx="32238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임베딩</a:t>
            </a:r>
            <a:r>
              <a:rPr lang="ko-KR" altLang="en-US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 차원</a:t>
            </a:r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: 128 </a:t>
            </a:r>
          </a:p>
          <a:p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LSTM </a:t>
            </a:r>
            <a:r>
              <a:rPr lang="ko-KR" altLang="en-US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유닛</a:t>
            </a:r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: 128</a:t>
            </a:r>
          </a:p>
          <a:p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Dense </a:t>
            </a:r>
            <a:r>
              <a:rPr lang="ko-KR" altLang="en-US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레이어 유닛</a:t>
            </a:r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: 32</a:t>
            </a:r>
            <a:endParaRPr lang="ko-KR" altLang="en-US" sz="2200" dirty="0">
              <a:solidFill>
                <a:schemeClr val="bg1"/>
              </a:solidFill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="" xmlns:a16="http://schemas.microsoft.com/office/drawing/2014/main" id="{A78F8BE9-EDAD-9B8E-2374-E8388B3BC08E}"/>
              </a:ext>
            </a:extLst>
          </p:cNvPr>
          <p:cNvSpPr txBox="1"/>
          <p:nvPr/>
        </p:nvSpPr>
        <p:spPr>
          <a:xfrm>
            <a:off x="6995459" y="4810791"/>
            <a:ext cx="413069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이화체" panose="020B0600000101010101" charset="-127"/>
                <a:ea typeface="이화체" panose="020B0600000101010101" charset="-127"/>
              </a:rPr>
              <a:t>최적화 과정</a:t>
            </a:r>
            <a:endParaRPr lang="en-US" altLang="ko-KR" sz="2400" b="1" dirty="0">
              <a:solidFill>
                <a:srgbClr val="FFFFFF"/>
              </a:solidFill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C01996-C136-27C1-AACD-8F884C7873F3}"/>
              </a:ext>
            </a:extLst>
          </p:cNvPr>
          <p:cNvSpPr txBox="1"/>
          <p:nvPr/>
        </p:nvSpPr>
        <p:spPr>
          <a:xfrm>
            <a:off x="1700176" y="6703263"/>
            <a:ext cx="36153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이화체" panose="020B0600000101010101" charset="-127"/>
                <a:ea typeface="이화체" panose="020B0600000101010101" charset="-127"/>
              </a:rPr>
              <a:t>성능 지표</a:t>
            </a:r>
            <a:r>
              <a:rPr lang="en-US" altLang="ko-KR" sz="2000" b="1" dirty="0">
                <a:latin typeface="이화체" panose="020B0600000101010101" charset="-127"/>
                <a:ea typeface="이화체" panose="020B0600000101010101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정확도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(Accuracy): 89.09%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정밀도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(Precision): 79.38%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이화체" panose="020B0600000101010101" charset="-127"/>
                <a:ea typeface="이화체" panose="020B0600000101010101" charset="-127"/>
              </a:rPr>
              <a:t>재현율</a:t>
            </a: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(Recall): 89.09%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F1 Score: 83.96%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AD41B3-4964-93F9-03F1-C489142802AD}"/>
              </a:ext>
            </a:extLst>
          </p:cNvPr>
          <p:cNvSpPr txBox="1"/>
          <p:nvPr/>
        </p:nvSpPr>
        <p:spPr>
          <a:xfrm>
            <a:off x="2057400" y="6016872"/>
            <a:ext cx="3319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&lt; </a:t>
            </a: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혼동행렬의 결과값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&gt;</a:t>
            </a:r>
            <a:endParaRPr lang="ko-KR" altLang="en-US" sz="2000" dirty="0"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31" name="말풍선: 타원형 30">
            <a:extLst>
              <a:ext uri="{FF2B5EF4-FFF2-40B4-BE49-F238E27FC236}">
                <a16:creationId xmlns="" xmlns:a16="http://schemas.microsoft.com/office/drawing/2014/main" id="{45E57DFE-5735-7F09-3019-A6526C5A6EEE}"/>
              </a:ext>
            </a:extLst>
          </p:cNvPr>
          <p:cNvSpPr/>
          <p:nvPr/>
        </p:nvSpPr>
        <p:spPr>
          <a:xfrm rot="1891732">
            <a:off x="11646559" y="2169942"/>
            <a:ext cx="6420255" cy="6293312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13">
            <a:extLst>
              <a:ext uri="{FF2B5EF4-FFF2-40B4-BE49-F238E27FC236}">
                <a16:creationId xmlns="" xmlns:a16="http://schemas.microsoft.com/office/drawing/2014/main" id="{645051EE-C4A1-C913-26FB-28B616F92A06}"/>
              </a:ext>
            </a:extLst>
          </p:cNvPr>
          <p:cNvSpPr txBox="1"/>
          <p:nvPr/>
        </p:nvSpPr>
        <p:spPr>
          <a:xfrm>
            <a:off x="12791340" y="2877053"/>
            <a:ext cx="4130694" cy="4998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임베딩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 차원 값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이화체" panose="020B0600000101010101" charset="-127"/>
              <a:ea typeface="이화체" panose="020B0600000101010101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텍스트 데이터를 처리할 때 각 단어나 토큰을 얼마나 많은 차원의 벡터로 변환할지를 나타낸다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.</a:t>
            </a:r>
          </a:p>
          <a:p>
            <a:pPr algn="ctr">
              <a:lnSpc>
                <a:spcPts val="2800"/>
              </a:lnSpc>
            </a:pP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이화체" panose="020B0600000101010101" charset="-127"/>
              <a:ea typeface="이화체" panose="020B0600000101010101" charset="-127"/>
            </a:endParaRPr>
          </a:p>
          <a:p>
            <a:pPr marL="342900" indent="-342900" algn="ctr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LSTM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유닛 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이화체" panose="020B0600000101010101" charset="-127"/>
              <a:ea typeface="이화체" panose="020B0600000101010101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유닛 수가 많을수록 모델이 더 복잡한 패턴을 학습할 수 있지만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과적합의 위험이 증가하고 계산 비용이 높아진다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.</a:t>
            </a:r>
          </a:p>
          <a:p>
            <a:pPr algn="ctr">
              <a:lnSpc>
                <a:spcPts val="2800"/>
              </a:lnSpc>
            </a:pP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이화체" panose="020B0600000101010101" charset="-127"/>
              <a:ea typeface="이화체" panose="020B0600000101010101" charset="-127"/>
            </a:endParaRPr>
          </a:p>
          <a:p>
            <a:pPr marL="342900" indent="-342900" algn="ctr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Dense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레이어 유닛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이화체" panose="020B0600000101010101" charset="-127"/>
              <a:ea typeface="이화체" panose="020B0600000101010101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신경망의 완전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연결층이며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이화체" panose="020B0600000101010101" charset="-127"/>
                <a:ea typeface="이화체" panose="020B0600000101010101" charset="-127"/>
              </a:rPr>
              <a:t>이 층의 유닛 수는 층이 출력할 수 있는 특성의 수를 의미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이화체" panose="020B0600000101010101" charset="-127"/>
              <a:ea typeface="이화체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9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  <p:bldP spid="31" grpId="0" animBg="1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551638"/>
            <a:ext cx="5093320" cy="4325662"/>
            <a:chOff x="0" y="0"/>
            <a:chExt cx="1341450" cy="11392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CDFA6"/>
            </a:solidFill>
            <a:ln w="19050"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97340" y="4551638"/>
            <a:ext cx="5093320" cy="4325662"/>
            <a:chOff x="0" y="0"/>
            <a:chExt cx="1341450" cy="11392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4C81CB"/>
            </a:solidFill>
            <a:ln w="19050"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66910" y="4551638"/>
            <a:ext cx="5093320" cy="4325662"/>
            <a:chOff x="0" y="0"/>
            <a:chExt cx="1341450" cy="11392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2E6F2"/>
            </a:solidFill>
            <a:ln w="19050"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10013" y="4815098"/>
            <a:ext cx="413069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400" b="1" dirty="0">
                <a:latin typeface="이화체" panose="020B0600000101010101" charset="-127"/>
                <a:ea typeface="이화체" panose="020B0600000101010101" charset="-127"/>
              </a:rPr>
              <a:t>처음 학습을 진행 결과</a:t>
            </a:r>
            <a:endParaRPr lang="en-US" altLang="ko-KR" sz="2400" b="1" dirty="0"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86600" y="5490097"/>
            <a:ext cx="413069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다양한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하이퍼파라미터</a:t>
            </a:r>
            <a:r>
              <a:rPr lang="ko-KR" altLang="en-US" sz="20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 조합 중에서 최고의 성능을 낼 수 있는 조합을 찾아서 모델 학습 진행</a:t>
            </a:r>
            <a:endParaRPr lang="en-US" altLang="ko-KR" sz="2000" dirty="0">
              <a:solidFill>
                <a:schemeClr val="bg1"/>
              </a:solidFill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94233" y="5486627"/>
            <a:ext cx="4130694" cy="69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처음보다 혼동행렬의 결과값이 높아진 결과를 볼 수 있음</a:t>
            </a:r>
            <a:endParaRPr lang="en-US" sz="2000" dirty="0"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647700"/>
            <a:ext cx="16231529" cy="114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LSTM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" y="2574826"/>
            <a:ext cx="5228322" cy="11907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671" y="2506235"/>
            <a:ext cx="5353797" cy="12670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60287" r="48559"/>
          <a:stretch/>
        </p:blipFill>
        <p:spPr>
          <a:xfrm>
            <a:off x="6597340" y="2513855"/>
            <a:ext cx="4612007" cy="1214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DE7EE7F-B4E6-AC71-17BD-750FB43EDB67}"/>
              </a:ext>
            </a:extLst>
          </p:cNvPr>
          <p:cNvSpPr txBox="1"/>
          <p:nvPr/>
        </p:nvSpPr>
        <p:spPr>
          <a:xfrm>
            <a:off x="12905885" y="6774456"/>
            <a:ext cx="36153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이화체" panose="020B0600000101010101" charset="-127"/>
                <a:ea typeface="이화체" panose="020B0600000101010101" charset="-127"/>
              </a:rPr>
              <a:t>성능 지표</a:t>
            </a:r>
            <a:r>
              <a:rPr lang="en-US" altLang="ko-KR" sz="2000" b="1" dirty="0">
                <a:latin typeface="이화체" panose="020B0600000101010101" charset="-127"/>
                <a:ea typeface="이화체" panose="020B0600000101010101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정확도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(Accuracy): 90.68%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정밀도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(Precision): 89.98%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이화체" panose="020B0600000101010101" charset="-127"/>
                <a:ea typeface="이화체" panose="020B0600000101010101" charset="-127"/>
              </a:rPr>
              <a:t>재현율</a:t>
            </a: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(Recall): 90.88%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F1 Score: 88.43%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BBCD050-F94D-6232-844D-6068A2A2FFEF}"/>
              </a:ext>
            </a:extLst>
          </p:cNvPr>
          <p:cNvSpPr txBox="1"/>
          <p:nvPr/>
        </p:nvSpPr>
        <p:spPr>
          <a:xfrm>
            <a:off x="7578220" y="7124852"/>
            <a:ext cx="32238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 err="1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임베딩</a:t>
            </a:r>
            <a:r>
              <a:rPr lang="ko-KR" altLang="en-US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 차원</a:t>
            </a:r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: 128 </a:t>
            </a:r>
          </a:p>
          <a:p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LSTM </a:t>
            </a:r>
            <a:r>
              <a:rPr lang="ko-KR" altLang="en-US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유닛</a:t>
            </a:r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: 128</a:t>
            </a:r>
          </a:p>
          <a:p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Dense </a:t>
            </a:r>
            <a:r>
              <a:rPr lang="ko-KR" altLang="en-US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레이어 유닛</a:t>
            </a:r>
            <a:r>
              <a:rPr lang="en-US" altLang="ko-KR" sz="2200" dirty="0">
                <a:solidFill>
                  <a:schemeClr val="bg1"/>
                </a:solidFill>
                <a:latin typeface="이화체" panose="020B0600000101010101" charset="-127"/>
                <a:ea typeface="이화체" panose="020B0600000101010101" charset="-127"/>
              </a:rPr>
              <a:t>: 32</a:t>
            </a:r>
            <a:endParaRPr lang="ko-KR" altLang="en-US" sz="2200" dirty="0">
              <a:solidFill>
                <a:schemeClr val="bg1"/>
              </a:solidFill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="" xmlns:a16="http://schemas.microsoft.com/office/drawing/2014/main" id="{A78F8BE9-EDAD-9B8E-2374-E8388B3BC08E}"/>
              </a:ext>
            </a:extLst>
          </p:cNvPr>
          <p:cNvSpPr txBox="1"/>
          <p:nvPr/>
        </p:nvSpPr>
        <p:spPr>
          <a:xfrm>
            <a:off x="6995459" y="4810791"/>
            <a:ext cx="413069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이화체" panose="020B0600000101010101" charset="-127"/>
                <a:ea typeface="이화체" panose="020B0600000101010101" charset="-127"/>
              </a:rPr>
              <a:t>최적화 과정</a:t>
            </a:r>
            <a:endParaRPr lang="en-US" altLang="ko-KR" sz="2400" b="1" dirty="0">
              <a:solidFill>
                <a:srgbClr val="FFFFFF"/>
              </a:solidFill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1C01996-C136-27C1-AACD-8F884C7873F3}"/>
              </a:ext>
            </a:extLst>
          </p:cNvPr>
          <p:cNvSpPr txBox="1"/>
          <p:nvPr/>
        </p:nvSpPr>
        <p:spPr>
          <a:xfrm>
            <a:off x="1700176" y="6703263"/>
            <a:ext cx="36153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이화체" panose="020B0600000101010101" charset="-127"/>
                <a:ea typeface="이화체" panose="020B0600000101010101" charset="-127"/>
              </a:rPr>
              <a:t>성능 지표</a:t>
            </a:r>
            <a:r>
              <a:rPr lang="en-US" altLang="ko-KR" sz="2000" b="1" dirty="0">
                <a:latin typeface="이화체" panose="020B0600000101010101" charset="-127"/>
                <a:ea typeface="이화체" panose="020B0600000101010101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정확도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(Accuracy): 89.09%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정밀도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(Precision): 79.38%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이화체" panose="020B0600000101010101" charset="-127"/>
                <a:ea typeface="이화체" panose="020B0600000101010101" charset="-127"/>
              </a:rPr>
              <a:t>재현율</a:t>
            </a: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(Recall): 89.09%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F1 Score: 83.96%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AD41B3-4964-93F9-03F1-C489142802AD}"/>
              </a:ext>
            </a:extLst>
          </p:cNvPr>
          <p:cNvSpPr txBox="1"/>
          <p:nvPr/>
        </p:nvSpPr>
        <p:spPr>
          <a:xfrm>
            <a:off x="2057400" y="6016872"/>
            <a:ext cx="33190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&lt; </a:t>
            </a:r>
            <a:r>
              <a:rPr lang="ko-KR" altLang="en-US" sz="2000" dirty="0">
                <a:latin typeface="이화체" panose="020B0600000101010101" charset="-127"/>
                <a:ea typeface="이화체" panose="020B0600000101010101" charset="-127"/>
              </a:rPr>
              <a:t>혼동행렬의 결과값 </a:t>
            </a:r>
            <a:r>
              <a:rPr lang="en-US" altLang="ko-KR" sz="2000" dirty="0">
                <a:latin typeface="이화체" panose="020B0600000101010101" charset="-127"/>
                <a:ea typeface="이화체" panose="020B0600000101010101" charset="-127"/>
              </a:rPr>
              <a:t>&gt;</a:t>
            </a:r>
            <a:endParaRPr lang="ko-KR" altLang="en-US" sz="2000" dirty="0">
              <a:latin typeface="이화체" panose="020B0600000101010101" charset="-127"/>
              <a:ea typeface="이화체" panose="020B0600000101010101" charset="-12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93B656C9-6670-06A1-815F-CA86751D5AC9}"/>
              </a:ext>
            </a:extLst>
          </p:cNvPr>
          <p:cNvSpPr txBox="1"/>
          <p:nvPr/>
        </p:nvSpPr>
        <p:spPr>
          <a:xfrm>
            <a:off x="12648222" y="4790377"/>
            <a:ext cx="413069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400" b="1" dirty="0">
                <a:latin typeface="이화체" panose="020B0600000101010101" charset="-127"/>
                <a:ea typeface="이화체" panose="020B0600000101010101" charset="-127"/>
              </a:rPr>
              <a:t>모델 성능 향상 결과</a:t>
            </a:r>
            <a:endParaRPr lang="en-US" altLang="ko-KR" sz="2400" b="1" dirty="0">
              <a:latin typeface="이화체" panose="020B0600000101010101" charset="-127"/>
              <a:ea typeface="이화체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82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482461" y="-2028581"/>
            <a:ext cx="7323078" cy="14344163"/>
            <a:chOff x="0" y="0"/>
            <a:chExt cx="2509427" cy="4915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9427" cy="4915369"/>
            </a:xfrm>
            <a:custGeom>
              <a:avLst/>
              <a:gdLst/>
              <a:ahLst/>
              <a:cxnLst/>
              <a:rect l="l" t="t" r="r" b="b"/>
              <a:pathLst>
                <a:path w="2509427" h="4915369">
                  <a:moveTo>
                    <a:pt x="7400" y="0"/>
                  </a:moveTo>
                  <a:lnTo>
                    <a:pt x="2502026" y="0"/>
                  </a:lnTo>
                  <a:cubicBezTo>
                    <a:pt x="2503989" y="0"/>
                    <a:pt x="2505871" y="780"/>
                    <a:pt x="2507259" y="2168"/>
                  </a:cubicBezTo>
                  <a:cubicBezTo>
                    <a:pt x="2508647" y="3555"/>
                    <a:pt x="2509427" y="5438"/>
                    <a:pt x="2509427" y="7400"/>
                  </a:cubicBezTo>
                  <a:lnTo>
                    <a:pt x="2509427" y="4907968"/>
                  </a:lnTo>
                  <a:cubicBezTo>
                    <a:pt x="2509427" y="4909931"/>
                    <a:pt x="2508647" y="4911813"/>
                    <a:pt x="2507259" y="4913201"/>
                  </a:cubicBezTo>
                  <a:cubicBezTo>
                    <a:pt x="2505871" y="4914589"/>
                    <a:pt x="2503989" y="4915369"/>
                    <a:pt x="2502026" y="4915369"/>
                  </a:cubicBezTo>
                  <a:lnTo>
                    <a:pt x="7400" y="4915369"/>
                  </a:lnTo>
                  <a:cubicBezTo>
                    <a:pt x="5438" y="4915369"/>
                    <a:pt x="3555" y="4914589"/>
                    <a:pt x="2168" y="4913201"/>
                  </a:cubicBezTo>
                  <a:cubicBezTo>
                    <a:pt x="780" y="4911813"/>
                    <a:pt x="0" y="4909931"/>
                    <a:pt x="0" y="4907968"/>
                  </a:cubicBezTo>
                  <a:lnTo>
                    <a:pt x="0" y="7400"/>
                  </a:lnTo>
                  <a:cubicBezTo>
                    <a:pt x="0" y="5438"/>
                    <a:pt x="780" y="3555"/>
                    <a:pt x="2168" y="2168"/>
                  </a:cubicBezTo>
                  <a:cubicBezTo>
                    <a:pt x="3555" y="780"/>
                    <a:pt x="5438" y="0"/>
                    <a:pt x="7400" y="0"/>
                  </a:cubicBezTo>
                  <a:close/>
                </a:path>
              </a:pathLst>
            </a:custGeom>
            <a:solidFill>
              <a:srgbClr val="B2E6F2"/>
            </a:solidFill>
            <a:ln w="9525" cap="sq">
              <a:solidFill>
                <a:srgbClr val="47474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509427" cy="4934418"/>
            </a:xfrm>
            <a:prstGeom prst="rect">
              <a:avLst/>
            </a:prstGeom>
          </p:spPr>
          <p:txBody>
            <a:bodyPr lIns="26060" tIns="26060" rIns="26060" bIns="26060" rtlCol="0" anchor="ctr"/>
            <a:lstStyle/>
            <a:p>
              <a:pPr marL="0" lvl="0" indent="0" algn="ctr">
                <a:lnSpc>
                  <a:spcPts val="128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436257" y="7594293"/>
            <a:ext cx="8432325" cy="3731304"/>
          </a:xfrm>
          <a:custGeom>
            <a:avLst/>
            <a:gdLst/>
            <a:ahLst/>
            <a:cxnLst/>
            <a:rect l="l" t="t" r="r" b="b"/>
            <a:pathLst>
              <a:path w="8432325" h="3731304">
                <a:moveTo>
                  <a:pt x="0" y="0"/>
                </a:moveTo>
                <a:lnTo>
                  <a:pt x="8432324" y="0"/>
                </a:lnTo>
                <a:lnTo>
                  <a:pt x="8432324" y="3731304"/>
                </a:lnTo>
                <a:lnTo>
                  <a:pt x="0" y="37313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64415" y="2095500"/>
            <a:ext cx="11959171" cy="9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 dirty="0">
                <a:solidFill>
                  <a:srgbClr val="000000"/>
                </a:solidFill>
                <a:latin typeface="Archivo Black"/>
              </a:rPr>
              <a:t>Transformer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64416" y="4381500"/>
            <a:ext cx="1195917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높은 정확도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문맥을 정확하게 이해하고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en-US" altLang="ko-KR" sz="28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/>
            </a:r>
            <a:br>
              <a:rPr lang="en-US" altLang="ko-KR" sz="2800" dirty="0" smtClean="0">
                <a:latin typeface="이화체" panose="02000300000000000000" pitchFamily="2" charset="-127"/>
                <a:ea typeface="이화체" panose="02000300000000000000" pitchFamily="2" charset="-127"/>
              </a:rPr>
            </a:br>
            <a:r>
              <a:rPr lang="ko-KR" altLang="en-US" sz="28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긴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문장에서도 높은 정확도를 유지할 수 </a:t>
            </a:r>
            <a:r>
              <a:rPr lang="ko-KR" altLang="en-US" sz="28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있음</a:t>
            </a:r>
            <a:endParaRPr lang="en-US" altLang="ko-KR" sz="28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빠른 학습과 추론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병렬 처리 덕분에 학습 속도가 빠르며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b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</a:rPr>
            </a:br>
            <a:r>
              <a:rPr lang="ko-KR" altLang="en-US" sz="28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대규모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데이터에서도 효율적으로 </a:t>
            </a:r>
            <a:r>
              <a:rPr lang="ko-KR" altLang="en-US" sz="28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작동</a:t>
            </a:r>
            <a:endParaRPr lang="en-US" altLang="ko-KR" sz="28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457200" indent="-45720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사전 학습된 지식 활용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이미 다양한 언어 데이터로 학습된 모델을 활용함으로써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ko-KR" altLang="en-US" sz="28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도로명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 주소와 같은 특수한 도메인에서도 우수한 성능을 보일 수 </a:t>
            </a:r>
            <a:r>
              <a:rPr lang="ko-KR" altLang="en-US" sz="28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있음</a:t>
            </a:r>
            <a:endParaRPr lang="en-US" altLang="ko-KR" sz="28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7129" y="3156228"/>
            <a:ext cx="10798149" cy="96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Transformer 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모델의 핵심은 </a:t>
            </a:r>
            <a:r>
              <a:rPr lang="en-US" altLang="ko-KR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Self-Attention Mechanism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으로</a:t>
            </a:r>
            <a:r>
              <a:rPr lang="en-US" altLang="ko-KR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입력 데이터의 모든 부분이 서로를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참조</a:t>
            </a:r>
            <a:r>
              <a:rPr lang="en-US" altLang="ko-KR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이를 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통해 문맥 정보를 효과적으로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학습 가능</a:t>
            </a:r>
            <a:endParaRPr lang="ko-KR" altLang="en-US" sz="20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357360" y="4026431"/>
            <a:ext cx="5093320" cy="4325662"/>
            <a:chOff x="0" y="0"/>
            <a:chExt cx="1341450" cy="11392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2E6F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838673" y="4585273"/>
            <a:ext cx="4130694" cy="250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rgbClr val="2D2A29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데이터의 성능이 우수함</a:t>
            </a:r>
            <a:endParaRPr lang="en-US" altLang="ko-KR" sz="2800" dirty="0" smtClean="0">
              <a:solidFill>
                <a:srgbClr val="2D2A29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rgbClr val="2D2A29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데이터의 </a:t>
            </a:r>
            <a:r>
              <a:rPr lang="ko-KR" altLang="en-US" sz="2800" dirty="0" err="1" smtClean="0">
                <a:solidFill>
                  <a:srgbClr val="2D2A29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과적합</a:t>
            </a:r>
            <a:r>
              <a:rPr lang="ko-KR" altLang="en-US" sz="2800" dirty="0" smtClean="0">
                <a:solidFill>
                  <a:srgbClr val="2D2A29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가능성</a:t>
            </a:r>
            <a:endParaRPr lang="en-US" altLang="ko-KR" sz="2800" dirty="0" smtClean="0">
              <a:solidFill>
                <a:srgbClr val="2D2A29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rgbClr val="2D2A29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데이터의 특성상 단순한 패턴 </a:t>
            </a:r>
            <a:r>
              <a:rPr lang="en-US" altLang="ko-KR" sz="2800" dirty="0" smtClean="0">
                <a:solidFill>
                  <a:srgbClr val="2D2A29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&amp; </a:t>
            </a:r>
            <a:r>
              <a:rPr lang="ko-KR" altLang="en-US" sz="2800" dirty="0" err="1" smtClean="0">
                <a:solidFill>
                  <a:srgbClr val="2D2A29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데이터양</a:t>
            </a:r>
            <a:r>
              <a:rPr lang="ko-KR" altLang="en-US" sz="2800" dirty="0" smtClean="0">
                <a:solidFill>
                  <a:srgbClr val="2D2A29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적음</a:t>
            </a:r>
            <a:endParaRPr lang="en-US" altLang="ko-KR" sz="2800" dirty="0" smtClean="0">
              <a:solidFill>
                <a:srgbClr val="2D2A29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647700"/>
            <a:ext cx="16231529" cy="114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Transformer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4101338"/>
            <a:ext cx="4582204" cy="31254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아래로 구부러진 화살표 17"/>
          <p:cNvSpPr/>
          <p:nvPr/>
        </p:nvSpPr>
        <p:spPr>
          <a:xfrm>
            <a:off x="6842760" y="2171700"/>
            <a:ext cx="3962400" cy="1666285"/>
          </a:xfrm>
          <a:prstGeom prst="curvedDownArrow">
            <a:avLst>
              <a:gd name="adj1" fmla="val 25000"/>
              <a:gd name="adj2" fmla="val 50000"/>
              <a:gd name="adj3" fmla="val 47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2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482461" y="-2028581"/>
            <a:ext cx="7323078" cy="14344163"/>
            <a:chOff x="0" y="0"/>
            <a:chExt cx="2509427" cy="4915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9427" cy="4915369"/>
            </a:xfrm>
            <a:custGeom>
              <a:avLst/>
              <a:gdLst/>
              <a:ahLst/>
              <a:cxnLst/>
              <a:rect l="l" t="t" r="r" b="b"/>
              <a:pathLst>
                <a:path w="2509427" h="4915369">
                  <a:moveTo>
                    <a:pt x="7400" y="0"/>
                  </a:moveTo>
                  <a:lnTo>
                    <a:pt x="2502026" y="0"/>
                  </a:lnTo>
                  <a:cubicBezTo>
                    <a:pt x="2503989" y="0"/>
                    <a:pt x="2505871" y="780"/>
                    <a:pt x="2507259" y="2168"/>
                  </a:cubicBezTo>
                  <a:cubicBezTo>
                    <a:pt x="2508647" y="3555"/>
                    <a:pt x="2509427" y="5438"/>
                    <a:pt x="2509427" y="7400"/>
                  </a:cubicBezTo>
                  <a:lnTo>
                    <a:pt x="2509427" y="4907968"/>
                  </a:lnTo>
                  <a:cubicBezTo>
                    <a:pt x="2509427" y="4909931"/>
                    <a:pt x="2508647" y="4911813"/>
                    <a:pt x="2507259" y="4913201"/>
                  </a:cubicBezTo>
                  <a:cubicBezTo>
                    <a:pt x="2505871" y="4914589"/>
                    <a:pt x="2503989" y="4915369"/>
                    <a:pt x="2502026" y="4915369"/>
                  </a:cubicBezTo>
                  <a:lnTo>
                    <a:pt x="7400" y="4915369"/>
                  </a:lnTo>
                  <a:cubicBezTo>
                    <a:pt x="5438" y="4915369"/>
                    <a:pt x="3555" y="4914589"/>
                    <a:pt x="2168" y="4913201"/>
                  </a:cubicBezTo>
                  <a:cubicBezTo>
                    <a:pt x="780" y="4911813"/>
                    <a:pt x="0" y="4909931"/>
                    <a:pt x="0" y="4907968"/>
                  </a:cubicBezTo>
                  <a:lnTo>
                    <a:pt x="0" y="7400"/>
                  </a:lnTo>
                  <a:cubicBezTo>
                    <a:pt x="0" y="5438"/>
                    <a:pt x="780" y="3555"/>
                    <a:pt x="2168" y="2168"/>
                  </a:cubicBezTo>
                  <a:cubicBezTo>
                    <a:pt x="3555" y="780"/>
                    <a:pt x="5438" y="0"/>
                    <a:pt x="7400" y="0"/>
                  </a:cubicBezTo>
                  <a:close/>
                </a:path>
              </a:pathLst>
            </a:custGeom>
            <a:solidFill>
              <a:srgbClr val="4C81CB"/>
            </a:solidFill>
            <a:ln w="9525" cap="sq">
              <a:solidFill>
                <a:srgbClr val="47474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509427" cy="4934418"/>
            </a:xfrm>
            <a:prstGeom prst="rect">
              <a:avLst/>
            </a:prstGeom>
          </p:spPr>
          <p:txBody>
            <a:bodyPr lIns="26060" tIns="26060" rIns="26060" bIns="26060" rtlCol="0" anchor="ctr"/>
            <a:lstStyle/>
            <a:p>
              <a:pPr marL="0" lvl="0" indent="0" algn="ctr">
                <a:lnSpc>
                  <a:spcPts val="128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58438" y="8324494"/>
            <a:ext cx="5715287" cy="2369246"/>
          </a:xfrm>
          <a:custGeom>
            <a:avLst/>
            <a:gdLst/>
            <a:ahLst/>
            <a:cxnLst/>
            <a:rect l="l" t="t" r="r" b="b"/>
            <a:pathLst>
              <a:path w="5715287" h="2369246">
                <a:moveTo>
                  <a:pt x="0" y="0"/>
                </a:moveTo>
                <a:lnTo>
                  <a:pt x="5715287" y="0"/>
                </a:lnTo>
                <a:lnTo>
                  <a:pt x="5715287" y="2369246"/>
                </a:lnTo>
                <a:lnTo>
                  <a:pt x="0" y="2369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38339" y="-1551210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7060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7"/>
          <p:cNvSpPr txBox="1"/>
          <p:nvPr/>
        </p:nvSpPr>
        <p:spPr>
          <a:xfrm>
            <a:off x="3164415" y="2205065"/>
            <a:ext cx="11959171" cy="9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 dirty="0">
                <a:solidFill>
                  <a:schemeClr val="bg1"/>
                </a:solidFill>
                <a:latin typeface="Archivo Black"/>
              </a:rPr>
              <a:t>T5</a:t>
            </a:r>
          </a:p>
        </p:txBody>
      </p:sp>
      <p:sp>
        <p:nvSpPr>
          <p:cNvPr id="15" name="TextBox 8"/>
          <p:cNvSpPr txBox="1"/>
          <p:nvPr/>
        </p:nvSpPr>
        <p:spPr>
          <a:xfrm>
            <a:off x="3164416" y="3390900"/>
            <a:ext cx="11959170" cy="1331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T5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(Text-To-Text Transfer Transformer):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텍스트 기반 다양한 자연어 처리 작업을 하나로 통일된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text to text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프레임워크로 처리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구조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Transformer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기반으로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Encoder-Decoder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구조를 사용하여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input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를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encoding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하고 </a:t>
            </a:r>
            <a:r>
              <a:rPr lang="ko-KR" altLang="en-US" sz="2000" dirty="0" smtClean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목표 텍스트를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생성</a:t>
            </a:r>
            <a:r>
              <a:rPr lang="en-US" altLang="ko-KR" sz="2000" dirty="0" smtClean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4415" y="5448300"/>
            <a:ext cx="544618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학습 과정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 전처리 및 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EDA: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 전처리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'Origin Address'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'ex Add' 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을 선택하고 </a:t>
            </a: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결측값을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제거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EDA: Data Set 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기본 통계 정보와 데이터 타입을 확인한 후 텍스트 길이의 분포를 시각화하여 트레이닝 및 검증 데이터의 길이 분포를 비교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4001" y="5448299"/>
            <a:ext cx="5446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데이터셋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구성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AddressDataset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class: 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토크나이징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입력과 목표 텍스트를 대응하는 </a:t>
            </a: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토크나이저로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인코딩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패딩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및 </a:t>
            </a: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트렁케이션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적용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로더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구성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트레이닝 및 검증 </a:t>
            </a: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데이터셋을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PyTorch</a:t>
            </a:r>
            <a:r>
              <a:rPr lang="en-US" altLang="ko-KR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DataLoader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로 </a:t>
            </a:r>
            <a:r>
              <a:rPr lang="ko-KR" altLang="en-US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래핑하여</a:t>
            </a:r>
            <a:r>
              <a:rPr lang="ko-KR" altLang="en-US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배치 단위로 처리</a:t>
            </a:r>
            <a:r>
              <a:rPr lang="en-US" altLang="ko-KR" dirty="0" smtClean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91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482461" y="-2028581"/>
            <a:ext cx="7323078" cy="14344163"/>
            <a:chOff x="0" y="0"/>
            <a:chExt cx="2509427" cy="4915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9427" cy="4915369"/>
            </a:xfrm>
            <a:custGeom>
              <a:avLst/>
              <a:gdLst/>
              <a:ahLst/>
              <a:cxnLst/>
              <a:rect l="l" t="t" r="r" b="b"/>
              <a:pathLst>
                <a:path w="2509427" h="4915369">
                  <a:moveTo>
                    <a:pt x="7400" y="0"/>
                  </a:moveTo>
                  <a:lnTo>
                    <a:pt x="2502026" y="0"/>
                  </a:lnTo>
                  <a:cubicBezTo>
                    <a:pt x="2503989" y="0"/>
                    <a:pt x="2505871" y="780"/>
                    <a:pt x="2507259" y="2168"/>
                  </a:cubicBezTo>
                  <a:cubicBezTo>
                    <a:pt x="2508647" y="3555"/>
                    <a:pt x="2509427" y="5438"/>
                    <a:pt x="2509427" y="7400"/>
                  </a:cubicBezTo>
                  <a:lnTo>
                    <a:pt x="2509427" y="4907968"/>
                  </a:lnTo>
                  <a:cubicBezTo>
                    <a:pt x="2509427" y="4909931"/>
                    <a:pt x="2508647" y="4911813"/>
                    <a:pt x="2507259" y="4913201"/>
                  </a:cubicBezTo>
                  <a:cubicBezTo>
                    <a:pt x="2505871" y="4914589"/>
                    <a:pt x="2503989" y="4915369"/>
                    <a:pt x="2502026" y="4915369"/>
                  </a:cubicBezTo>
                  <a:lnTo>
                    <a:pt x="7400" y="4915369"/>
                  </a:lnTo>
                  <a:cubicBezTo>
                    <a:pt x="5438" y="4915369"/>
                    <a:pt x="3555" y="4914589"/>
                    <a:pt x="2168" y="4913201"/>
                  </a:cubicBezTo>
                  <a:cubicBezTo>
                    <a:pt x="780" y="4911813"/>
                    <a:pt x="0" y="4909931"/>
                    <a:pt x="0" y="4907968"/>
                  </a:cubicBezTo>
                  <a:lnTo>
                    <a:pt x="0" y="7400"/>
                  </a:lnTo>
                  <a:cubicBezTo>
                    <a:pt x="0" y="5438"/>
                    <a:pt x="780" y="3555"/>
                    <a:pt x="2168" y="2168"/>
                  </a:cubicBezTo>
                  <a:cubicBezTo>
                    <a:pt x="3555" y="780"/>
                    <a:pt x="5438" y="0"/>
                    <a:pt x="7400" y="0"/>
                  </a:cubicBezTo>
                  <a:close/>
                </a:path>
              </a:pathLst>
            </a:custGeom>
            <a:solidFill>
              <a:srgbClr val="4C81CB"/>
            </a:solidFill>
            <a:ln w="9525" cap="sq">
              <a:solidFill>
                <a:srgbClr val="47474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509427" cy="4934418"/>
            </a:xfrm>
            <a:prstGeom prst="rect">
              <a:avLst/>
            </a:prstGeom>
          </p:spPr>
          <p:txBody>
            <a:bodyPr lIns="26060" tIns="26060" rIns="26060" bIns="26060" rtlCol="0" anchor="ctr"/>
            <a:lstStyle/>
            <a:p>
              <a:pPr marL="0" lvl="0" indent="0" algn="ctr">
                <a:lnSpc>
                  <a:spcPts val="128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58438" y="8324494"/>
            <a:ext cx="5715287" cy="2369246"/>
          </a:xfrm>
          <a:custGeom>
            <a:avLst/>
            <a:gdLst/>
            <a:ahLst/>
            <a:cxnLst/>
            <a:rect l="l" t="t" r="r" b="b"/>
            <a:pathLst>
              <a:path w="5715287" h="2369246">
                <a:moveTo>
                  <a:pt x="0" y="0"/>
                </a:moveTo>
                <a:lnTo>
                  <a:pt x="5715287" y="0"/>
                </a:lnTo>
                <a:lnTo>
                  <a:pt x="5715287" y="2369246"/>
                </a:lnTo>
                <a:lnTo>
                  <a:pt x="0" y="2369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638339" y="-1551210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5" y="0"/>
                </a:lnTo>
                <a:lnTo>
                  <a:pt x="39876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7060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7"/>
          <p:cNvSpPr txBox="1"/>
          <p:nvPr/>
        </p:nvSpPr>
        <p:spPr>
          <a:xfrm>
            <a:off x="3164415" y="2205065"/>
            <a:ext cx="11959171" cy="9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spc="-188" dirty="0">
                <a:solidFill>
                  <a:schemeClr val="bg1"/>
                </a:solidFill>
                <a:latin typeface="Archivo Black"/>
              </a:rPr>
              <a:t>T5</a:t>
            </a:r>
          </a:p>
        </p:txBody>
      </p:sp>
      <p:sp>
        <p:nvSpPr>
          <p:cNvPr id="15" name="TextBox 8"/>
          <p:cNvSpPr txBox="1"/>
          <p:nvPr/>
        </p:nvSpPr>
        <p:spPr>
          <a:xfrm>
            <a:off x="2819400" y="3164292"/>
            <a:ext cx="5296477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모델 및 학습 설정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</a:t>
            </a:r>
          </a:p>
          <a:p>
            <a:pPr algn="ctr">
              <a:lnSpc>
                <a:spcPts val="34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모델 초기화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KETI-AIR/ke-t5-small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모델과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토크나이저를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사용하여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GPU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로 이동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 algn="ctr">
              <a:lnSpc>
                <a:spcPts val="34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최적화 도구 설정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AdamW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옵티마이저와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학습 스케줄러를 설정하여 학습 속도 조절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 algn="ctr">
              <a:lnSpc>
                <a:spcPts val="3400"/>
              </a:lnSpc>
            </a:pP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algn="ctr">
              <a:lnSpc>
                <a:spcPts val="34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학습 및 평가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</a:t>
            </a:r>
          </a:p>
          <a:p>
            <a:pPr algn="ctr">
              <a:lnSpc>
                <a:spcPts val="34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학습 함수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train_epoch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):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각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epoch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마다 모델을 학습시키고 손실 값을 계산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 algn="ctr">
              <a:lnSpc>
                <a:spcPts val="34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평가 함수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(</a:t>
            </a:r>
            <a:r>
              <a:rPr lang="en-US" altLang="ko-KR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eval_model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):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검증 </a:t>
            </a: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데이터셋에서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모델을 평가하고 손실 값과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BLEU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점수를 계산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 algn="ctr">
              <a:lnSpc>
                <a:spcPts val="3400"/>
              </a:lnSpc>
            </a:pP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70608" y="3227592"/>
            <a:ext cx="625519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성능 측정 및 시각화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모델 성능 기록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학습 및 검증 손실 값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, BLEU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점수를 저장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성능 시각화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epoch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별 손실 값과 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BLEU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점수를 시각화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모델 튜닝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하이퍼파라미터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조정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최대 시퀀스 길이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배치 크기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모델 크기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(tiny/small/base)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를 실험적으로 조정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조기 종료</a:t>
            </a:r>
            <a:r>
              <a:rPr lang="en-US" altLang="ko-KR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(Early Stopping):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검증 손실이 개선되지 않을 때 학습을 중단</a:t>
            </a:r>
            <a:r>
              <a:rPr lang="en-US" altLang="ko-KR" sz="2000" dirty="0" smtClean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4. </a:t>
            </a:r>
            <a:r>
              <a:rPr lang="ko-KR" altLang="en-US" sz="2000" dirty="0" smtClean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장점 </a:t>
            </a:r>
            <a:r>
              <a:rPr lang="en-US" altLang="ko-KR" sz="2000" dirty="0" smtClean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다양한 텍스트 생성 및 변환 작업에 유연하게 </a:t>
            </a:r>
            <a:r>
              <a:rPr lang="ko-KR" altLang="en-US" sz="2000" dirty="0" smtClean="0">
                <a:solidFill>
                  <a:schemeClr val="bg1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적용</a:t>
            </a:r>
            <a:endParaRPr lang="en-US" altLang="ko-KR" sz="2000" dirty="0">
              <a:solidFill>
                <a:schemeClr val="bg1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53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790247" y="2552473"/>
            <a:ext cx="5410200" cy="5494512"/>
            <a:chOff x="0" y="0"/>
            <a:chExt cx="1341450" cy="11392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1450" cy="1139269"/>
            </a:xfrm>
            <a:custGeom>
              <a:avLst/>
              <a:gdLst/>
              <a:ahLst/>
              <a:cxnLst/>
              <a:rect l="l" t="t" r="r" b="b"/>
              <a:pathLst>
                <a:path w="1341450" h="1139269">
                  <a:moveTo>
                    <a:pt x="21280" y="0"/>
                  </a:moveTo>
                  <a:lnTo>
                    <a:pt x="1320170" y="0"/>
                  </a:lnTo>
                  <a:cubicBezTo>
                    <a:pt x="1325814" y="0"/>
                    <a:pt x="1331227" y="2242"/>
                    <a:pt x="1335218" y="6233"/>
                  </a:cubicBezTo>
                  <a:cubicBezTo>
                    <a:pt x="1339208" y="10224"/>
                    <a:pt x="1341450" y="15636"/>
                    <a:pt x="1341450" y="21280"/>
                  </a:cubicBezTo>
                  <a:lnTo>
                    <a:pt x="1341450" y="1117989"/>
                  </a:lnTo>
                  <a:cubicBezTo>
                    <a:pt x="1341450" y="1123632"/>
                    <a:pt x="1339208" y="1129045"/>
                    <a:pt x="1335218" y="1133036"/>
                  </a:cubicBezTo>
                  <a:cubicBezTo>
                    <a:pt x="1331227" y="1137027"/>
                    <a:pt x="1325814" y="1139269"/>
                    <a:pt x="1320170" y="1139269"/>
                  </a:cubicBezTo>
                  <a:lnTo>
                    <a:pt x="21280" y="1139269"/>
                  </a:lnTo>
                  <a:cubicBezTo>
                    <a:pt x="15636" y="1139269"/>
                    <a:pt x="10224" y="1137027"/>
                    <a:pt x="6233" y="1133036"/>
                  </a:cubicBezTo>
                  <a:cubicBezTo>
                    <a:pt x="2242" y="1129045"/>
                    <a:pt x="0" y="1123632"/>
                    <a:pt x="0" y="1117989"/>
                  </a:cubicBezTo>
                  <a:lnTo>
                    <a:pt x="0" y="21280"/>
                  </a:lnTo>
                  <a:cubicBezTo>
                    <a:pt x="0" y="15636"/>
                    <a:pt x="2242" y="10224"/>
                    <a:pt x="6233" y="6233"/>
                  </a:cubicBezTo>
                  <a:cubicBezTo>
                    <a:pt x="10224" y="2242"/>
                    <a:pt x="15636" y="0"/>
                    <a:pt x="21280" y="0"/>
                  </a:cubicBezTo>
                  <a:close/>
                </a:path>
              </a:pathLst>
            </a:custGeom>
            <a:solidFill>
              <a:srgbClr val="BCDFA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41450" cy="1186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8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430000" y="2787503"/>
            <a:ext cx="4130694" cy="5024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Train loss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가 첫 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번째 </a:t>
            </a:r>
            <a:r>
              <a:rPr lang="ko-KR" altLang="en-US" sz="20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에포크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 이후 거의 </a:t>
            </a:r>
            <a:r>
              <a:rPr lang="en-US" altLang="ko-KR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0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으로 급격히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떨어짐 </a:t>
            </a:r>
            <a:r>
              <a:rPr lang="en-US" altLang="ko-KR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-&gt;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모델이 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학습 데이터로부터 매우 빠르게 학습하고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있음</a:t>
            </a:r>
            <a:endParaRPr lang="en-US" altLang="ko-KR" sz="20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Validation loss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는 모든 </a:t>
            </a:r>
            <a:r>
              <a:rPr lang="ko-KR" altLang="en-US" sz="20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에포크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 동안 거의 </a:t>
            </a:r>
            <a:r>
              <a:rPr lang="en-US" altLang="ko-KR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0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에 가까운 매우 낮은 값으로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유지 </a:t>
            </a:r>
            <a:r>
              <a:rPr lang="en-US" altLang="ko-KR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-&gt;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일관되게 </a:t>
            </a:r>
            <a:r>
              <a:rPr lang="ko-KR" altLang="en-US" sz="2000" dirty="0">
                <a:latin typeface="이화체" panose="02000300000000000000" pitchFamily="2" charset="-127"/>
                <a:ea typeface="이화체" panose="02000300000000000000" pitchFamily="2" charset="-127"/>
              </a:rPr>
              <a:t>좋은 성능을 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보임</a:t>
            </a:r>
            <a:endParaRPr lang="en-US" altLang="ko-KR" sz="2000" dirty="0" smtClean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하지만 데이터 양이 </a:t>
            </a:r>
            <a:r>
              <a:rPr lang="ko-KR" altLang="en-US" sz="2000" dirty="0" err="1" smtClean="0">
                <a:latin typeface="이화체" panose="02000300000000000000" pitchFamily="2" charset="-127"/>
                <a:ea typeface="이화체" panose="02000300000000000000" pitchFamily="2" charset="-127"/>
              </a:rPr>
              <a:t>적은것에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비해 모델의 크기가 큼 </a:t>
            </a:r>
            <a:r>
              <a:rPr lang="en-US" altLang="ko-KR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-&gt; </a:t>
            </a:r>
            <a:r>
              <a:rPr lang="ko-KR" altLang="en-US" sz="2000" dirty="0" err="1" smtClean="0">
                <a:latin typeface="이화체" panose="02000300000000000000" pitchFamily="2" charset="-127"/>
                <a:ea typeface="이화체" panose="02000300000000000000" pitchFamily="2" charset="-127"/>
              </a:rPr>
              <a:t>과적합</a:t>
            </a:r>
            <a:r>
              <a:rPr lang="ko-KR" altLang="en-US" sz="20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가능성 매우 높음</a:t>
            </a:r>
            <a:endParaRPr lang="en-US" altLang="ko-KR" sz="20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647700"/>
            <a:ext cx="16231529" cy="1143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T5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64" y="2552473"/>
            <a:ext cx="7818136" cy="42976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22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07746" y="-764246"/>
            <a:ext cx="11815491" cy="11815491"/>
          </a:xfrm>
          <a:custGeom>
            <a:avLst/>
            <a:gdLst/>
            <a:ahLst/>
            <a:cxnLst/>
            <a:rect l="l" t="t" r="r" b="b"/>
            <a:pathLst>
              <a:path w="11815491" h="11815491">
                <a:moveTo>
                  <a:pt x="0" y="0"/>
                </a:moveTo>
                <a:lnTo>
                  <a:pt x="11815492" y="0"/>
                </a:lnTo>
                <a:lnTo>
                  <a:pt x="11815492" y="11815492"/>
                </a:lnTo>
                <a:lnTo>
                  <a:pt x="0" y="1181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82776" y="1364156"/>
            <a:ext cx="9456318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71"/>
              </a:lnSpc>
            </a:pPr>
            <a:r>
              <a:rPr lang="ko-KR" altLang="en-US" sz="9622" dirty="0">
                <a:solidFill>
                  <a:schemeClr val="tx2">
                    <a:lumMod val="60000"/>
                    <a:lumOff val="40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목차</a:t>
            </a:r>
            <a:endParaRPr lang="en-US" sz="9622" dirty="0">
              <a:solidFill>
                <a:schemeClr val="tx2">
                  <a:lumMod val="60000"/>
                  <a:lumOff val="40000"/>
                </a:schemeClr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82776" y="3401854"/>
            <a:ext cx="925262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400" dirty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4400" dirty="0">
                <a:latin typeface="이화체" panose="02000300000000000000" pitchFamily="2" charset="-127"/>
                <a:ea typeface="이화체" panose="02000300000000000000" pitchFamily="2" charset="-127"/>
              </a:rPr>
              <a:t>연구 의의 및 목적</a:t>
            </a:r>
            <a:endParaRPr lang="en-US" altLang="ko-KR" sz="44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latin typeface="이화체" panose="02000300000000000000" pitchFamily="2" charset="-127"/>
                <a:ea typeface="이화체" panose="02000300000000000000" pitchFamily="2" charset="-127"/>
              </a:rPr>
              <a:t> 데이터 소개</a:t>
            </a:r>
            <a:endParaRPr lang="en-US" altLang="ko-KR" sz="44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latin typeface="이화체" panose="02000300000000000000" pitchFamily="2" charset="-127"/>
                <a:ea typeface="이화체" panose="02000300000000000000" pitchFamily="2" charset="-127"/>
              </a:rPr>
              <a:t> 연구 방법 및 결과</a:t>
            </a:r>
            <a:endParaRPr lang="en-US" altLang="ko-KR" sz="44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latin typeface="이화체" panose="02000300000000000000" pitchFamily="2" charset="-127"/>
                <a:ea typeface="이화체" panose="02000300000000000000" pitchFamily="2" charset="-127"/>
              </a:rPr>
              <a:t> 기대효과</a:t>
            </a:r>
            <a:endParaRPr lang="en-US" altLang="ko-KR" sz="44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latin typeface="이화체" panose="02000300000000000000" pitchFamily="2" charset="-127"/>
                <a:ea typeface="이화체" panose="02000300000000000000" pitchFamily="2" charset="-127"/>
              </a:rPr>
              <a:t> 참고문헌</a:t>
            </a:r>
          </a:p>
        </p:txBody>
      </p:sp>
    </p:spTree>
    <p:extLst>
      <p:ext uri="{BB962C8B-B14F-4D97-AF65-F5344CB8AC3E}">
        <p14:creationId xmlns:p14="http://schemas.microsoft.com/office/powerpoint/2010/main" val="779717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57541" y="2819400"/>
            <a:ext cx="11172917" cy="498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여러 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가지 조건과 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상황을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종합해본 결과 </a:t>
            </a:r>
            <a:r>
              <a:rPr lang="en-US" altLang="ko-KR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LSTM 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모델이 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가장 적합한 모델이라고 판단됨</a:t>
            </a:r>
            <a:endParaRPr lang="en-US" altLang="ko-KR" sz="3600" dirty="0" smtClean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데이터의 양을 더욱 늘려 모델 별로 다시 학습시켜 볼 예정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단순한 지도학습이므로 큰 모델 위주인 </a:t>
            </a:r>
            <a:r>
              <a:rPr lang="ko-KR" altLang="en-US" sz="3600" dirty="0" err="1" smtClean="0">
                <a:latin typeface="이화체" panose="02000300000000000000" pitchFamily="2" charset="-127"/>
                <a:ea typeface="이화체" panose="02000300000000000000" pitchFamily="2" charset="-127"/>
              </a:rPr>
              <a:t>딥러닝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모델이 아닌 전통적인 </a:t>
            </a:r>
            <a:r>
              <a:rPr lang="ko-KR" altLang="en-US" sz="3600" dirty="0" err="1" smtClean="0">
                <a:latin typeface="이화체" panose="02000300000000000000" pitchFamily="2" charset="-127"/>
                <a:ea typeface="이화체" panose="02000300000000000000" pitchFamily="2" charset="-127"/>
              </a:rPr>
              <a:t>머신러닝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 기법인 </a:t>
            </a:r>
            <a:r>
              <a:rPr lang="en-US" altLang="ko-KR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SVM, </a:t>
            </a:r>
            <a:r>
              <a:rPr lang="en-US" altLang="ko-KR" sz="3600" dirty="0"/>
              <a:t>Naive Bayes</a:t>
            </a:r>
            <a:r>
              <a:rPr lang="ko-KR" altLang="en-US" sz="3600" dirty="0" smtClean="0">
                <a:latin typeface="이화체" panose="02000300000000000000" pitchFamily="2" charset="-127"/>
                <a:ea typeface="이화체" panose="02000300000000000000" pitchFamily="2" charset="-127"/>
              </a:rPr>
              <a:t>와 같은 작은 모델도 고려할 예정</a:t>
            </a:r>
            <a:endParaRPr lang="ko-KR" altLang="en-US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01163" y="8779723"/>
            <a:ext cx="4716103" cy="4114800"/>
          </a:xfrm>
          <a:custGeom>
            <a:avLst/>
            <a:gdLst/>
            <a:ahLst/>
            <a:cxnLst/>
            <a:rect l="l" t="t" r="r" b="b"/>
            <a:pathLst>
              <a:path w="4716103" h="4114800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344176" y="8929750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6"/>
                </a:lnTo>
                <a:lnTo>
                  <a:pt x="0" y="40818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678338" y="-1889344"/>
            <a:ext cx="7315200" cy="2974686"/>
          </a:xfrm>
          <a:custGeom>
            <a:avLst/>
            <a:gdLst/>
            <a:ahLst/>
            <a:cxnLst/>
            <a:rect l="l" t="t" r="r" b="b"/>
            <a:pathLst>
              <a:path w="7315200" h="2974686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54671" y="9203119"/>
            <a:ext cx="5229248" cy="2167761"/>
          </a:xfrm>
          <a:custGeom>
            <a:avLst/>
            <a:gdLst/>
            <a:ahLst/>
            <a:cxnLst/>
            <a:rect l="l" t="t" r="r" b="b"/>
            <a:pathLst>
              <a:path w="5229248" h="2167761">
                <a:moveTo>
                  <a:pt x="0" y="0"/>
                </a:moveTo>
                <a:lnTo>
                  <a:pt x="5229249" y="0"/>
                </a:lnTo>
                <a:lnTo>
                  <a:pt x="5229249" y="2167762"/>
                </a:lnTo>
                <a:lnTo>
                  <a:pt x="0" y="2167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023458" y="-1028700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12742" y="9401683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1" y="0"/>
                </a:lnTo>
                <a:lnTo>
                  <a:pt x="3331191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5"/>
          <p:cNvSpPr txBox="1"/>
          <p:nvPr/>
        </p:nvSpPr>
        <p:spPr>
          <a:xfrm>
            <a:off x="1028235" y="1181100"/>
            <a:ext cx="16231529" cy="110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9"/>
              </a:lnSpc>
            </a:pPr>
            <a:r>
              <a:rPr lang="ko-KR" altLang="en-US" sz="6999" spc="-188" dirty="0" smtClean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최종 결론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21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678113"/>
            <a:ext cx="6696630" cy="5215000"/>
          </a:xfrm>
          <a:custGeom>
            <a:avLst/>
            <a:gdLst/>
            <a:ahLst/>
            <a:cxnLst/>
            <a:rect l="l" t="t" r="r" b="b"/>
            <a:pathLst>
              <a:path w="6696630" h="5215000">
                <a:moveTo>
                  <a:pt x="0" y="0"/>
                </a:moveTo>
                <a:lnTo>
                  <a:pt x="6696630" y="0"/>
                </a:lnTo>
                <a:lnTo>
                  <a:pt x="6696630" y="5215000"/>
                </a:lnTo>
                <a:lnTo>
                  <a:pt x="0" y="521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94667" y="2171700"/>
            <a:ext cx="8364633" cy="951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4. </a:t>
            </a:r>
            <a:r>
              <a:rPr lang="ko-KR" alt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기대효과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94666" y="3592039"/>
            <a:ext cx="8364634" cy="509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</a:rPr>
              <a:t>도로명 주소 검색 및 입력의 불편함 해소 </a:t>
            </a:r>
            <a:endParaRPr lang="en-US" altLang="ko-KR" sz="28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     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다양한 서비스 산업에 큰 영향을 미칠 것으로 예상</a:t>
            </a:r>
            <a:endParaRPr lang="en-US" altLang="ko-KR" sz="2800" dirty="0">
              <a:latin typeface="이화체" panose="02000300000000000000" pitchFamily="2" charset="-127"/>
              <a:ea typeface="이화체" panose="020003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2. 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택시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우체국 등 주소 정보가 핵심인 서비스 </a:t>
            </a:r>
            <a:endParaRPr lang="en-US" altLang="ko-KR" sz="2800" dirty="0">
              <a:latin typeface="이화체" panose="02000300000000000000" pitchFamily="2" charset="-127"/>
              <a:ea typeface="이화체" panose="020003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     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효율성 극대화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데이터 입력 업무처리 시간 최소화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,  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         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만족도 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&amp;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서비스 품질 개선</a:t>
            </a: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3. 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음성 인식 기반 인터페이스 확대 </a:t>
            </a:r>
            <a:endParaRPr lang="en-US" altLang="ko-KR" sz="2800" dirty="0">
              <a:latin typeface="이화체" panose="02000300000000000000" pitchFamily="2" charset="-127"/>
              <a:ea typeface="이화체" panose="020003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     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위치 제공 필수적인 서비스에서 발생하는 </a:t>
            </a:r>
            <a:endParaRPr lang="en-US" altLang="ko-KR" sz="2800" dirty="0">
              <a:latin typeface="이화체" panose="02000300000000000000" pitchFamily="2" charset="-127"/>
              <a:ea typeface="이화체" panose="02000300000000000000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          </a:t>
            </a:r>
            <a:r>
              <a:rPr lang="ko-KR" altLang="en-US" sz="28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위치 문제 해결에 중요한 역할</a:t>
            </a:r>
            <a:endParaRPr lang="ko-KR" altLang="en-US" sz="28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3103" y="-1689906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13338" y="8531405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7133" y="2223263"/>
            <a:ext cx="15664067" cy="95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5. </a:t>
            </a:r>
            <a:r>
              <a:rPr lang="ko-KR" alt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참고문헌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7133" y="3543300"/>
            <a:ext cx="15664067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34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Ying Su, Tao, Bai, 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Catherine I. “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Design and development of a speech-driven control for an in-car personal navigation system”, 2005</a:t>
            </a:r>
          </a:p>
          <a:p>
            <a:pPr marL="457200" indent="-457200" algn="l">
              <a:lnSpc>
                <a:spcPts val="34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Seiichiro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Kondo,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Naoya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Ueda,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Teruaki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Oka, Masakazu Sugiyama, Asahi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hentona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, Mamoru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Komachi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 “Japanese Named Entity Recognition from Automatic Speech Recognition Using Pre-trained Models”, 2022</a:t>
            </a:r>
          </a:p>
          <a:p>
            <a:pPr marL="457200" indent="-457200" algn="l">
              <a:lnSpc>
                <a:spcPts val="34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Lee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siyoung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 “A study on a Deep Learning-Based Predictive Model for Corporate Performance Using Text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Embeddings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of News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Articleds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”, 2021</a:t>
            </a:r>
          </a:p>
          <a:p>
            <a:pPr marL="457200" indent="-457200" algn="l">
              <a:lnSpc>
                <a:spcPts val="34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Nam Doo woo, Kang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cheong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won, Park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hee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ju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. “Problems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feeled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by User about Name Address”, 2021</a:t>
            </a:r>
          </a:p>
          <a:p>
            <a:pPr marL="457200" indent="-457200" algn="l">
              <a:lnSpc>
                <a:spcPts val="3400"/>
              </a:lnSpc>
              <a:buFont typeface="+mj-lt"/>
              <a:buAutoNum type="arabicPeriod"/>
            </a:pP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Keonsoo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Lee, Jung-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Yeon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Kim, </a:t>
            </a:r>
            <a:r>
              <a:rPr lang="en-US" sz="2400" dirty="0" err="1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Byeong-Gwon</a:t>
            </a:r>
            <a:r>
              <a:rPr lang="en-US" sz="2400" dirty="0" smtClean="0">
                <a:solidFill>
                  <a:srgbClr val="000000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 Kang. “A Method Recognizing and Validating Road Name Address from Speech-oriented Text”, 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26708" y="2636618"/>
            <a:ext cx="6532592" cy="5013764"/>
          </a:xfrm>
          <a:custGeom>
            <a:avLst/>
            <a:gdLst/>
            <a:ahLst/>
            <a:cxnLst/>
            <a:rect l="l" t="t" r="r" b="b"/>
            <a:pathLst>
              <a:path w="6532592" h="5013764">
                <a:moveTo>
                  <a:pt x="0" y="0"/>
                </a:moveTo>
                <a:lnTo>
                  <a:pt x="6532592" y="0"/>
                </a:lnTo>
                <a:lnTo>
                  <a:pt x="6532592" y="5013764"/>
                </a:lnTo>
                <a:lnTo>
                  <a:pt x="0" y="501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17229" y="2830830"/>
            <a:ext cx="7916103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12000" spc="-324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Thank you very much!</a:t>
            </a:r>
          </a:p>
        </p:txBody>
      </p:sp>
      <p:sp>
        <p:nvSpPr>
          <p:cNvPr id="5" name="Freeform 5"/>
          <p:cNvSpPr/>
          <p:nvPr/>
        </p:nvSpPr>
        <p:spPr>
          <a:xfrm>
            <a:off x="-1062504" y="-2237177"/>
            <a:ext cx="4965068" cy="4114800"/>
          </a:xfrm>
          <a:custGeom>
            <a:avLst/>
            <a:gdLst/>
            <a:ahLst/>
            <a:cxnLst/>
            <a:rect l="l" t="t" r="r" b="b"/>
            <a:pathLst>
              <a:path w="4965068" h="4114800">
                <a:moveTo>
                  <a:pt x="0" y="0"/>
                </a:moveTo>
                <a:lnTo>
                  <a:pt x="4965068" y="0"/>
                </a:lnTo>
                <a:lnTo>
                  <a:pt x="4965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1163" y="8639008"/>
            <a:ext cx="4716103" cy="4114800"/>
          </a:xfrm>
          <a:custGeom>
            <a:avLst/>
            <a:gdLst/>
            <a:ahLst/>
            <a:cxnLst/>
            <a:rect l="l" t="t" r="r" b="b"/>
            <a:pathLst>
              <a:path w="4716103" h="4114800">
                <a:moveTo>
                  <a:pt x="0" y="0"/>
                </a:moveTo>
                <a:lnTo>
                  <a:pt x="4716103" y="0"/>
                </a:lnTo>
                <a:lnTo>
                  <a:pt x="4716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39920" y="8671973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78338" y="-1487343"/>
            <a:ext cx="7315200" cy="2974686"/>
          </a:xfrm>
          <a:custGeom>
            <a:avLst/>
            <a:gdLst/>
            <a:ahLst/>
            <a:cxnLst/>
            <a:rect l="l" t="t" r="r" b="b"/>
            <a:pathLst>
              <a:path w="7315200" h="2974686">
                <a:moveTo>
                  <a:pt x="0" y="0"/>
                </a:moveTo>
                <a:lnTo>
                  <a:pt x="7315200" y="0"/>
                </a:lnTo>
                <a:lnTo>
                  <a:pt x="7315200" y="2974686"/>
                </a:lnTo>
                <a:lnTo>
                  <a:pt x="0" y="2974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26708" y="8802907"/>
            <a:ext cx="5229248" cy="2167761"/>
          </a:xfrm>
          <a:custGeom>
            <a:avLst/>
            <a:gdLst/>
            <a:ahLst/>
            <a:cxnLst/>
            <a:rect l="l" t="t" r="r" b="b"/>
            <a:pathLst>
              <a:path w="5229248" h="2167761">
                <a:moveTo>
                  <a:pt x="0" y="0"/>
                </a:moveTo>
                <a:lnTo>
                  <a:pt x="5229248" y="0"/>
                </a:lnTo>
                <a:lnTo>
                  <a:pt x="5229248" y="2167761"/>
                </a:lnTo>
                <a:lnTo>
                  <a:pt x="0" y="21677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109069" y="-2425955"/>
            <a:ext cx="4034931" cy="3308644"/>
          </a:xfrm>
          <a:custGeom>
            <a:avLst/>
            <a:gdLst/>
            <a:ahLst/>
            <a:cxnLst/>
            <a:rect l="l" t="t" r="r" b="b"/>
            <a:pathLst>
              <a:path w="4034931" h="3308644">
                <a:moveTo>
                  <a:pt x="0" y="0"/>
                </a:moveTo>
                <a:lnTo>
                  <a:pt x="4034931" y="0"/>
                </a:lnTo>
                <a:lnTo>
                  <a:pt x="4034931" y="3308644"/>
                </a:lnTo>
                <a:lnTo>
                  <a:pt x="0" y="3308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59214" y="-570057"/>
            <a:ext cx="3987615" cy="4114800"/>
          </a:xfrm>
          <a:custGeom>
            <a:avLst/>
            <a:gdLst/>
            <a:ahLst/>
            <a:cxnLst/>
            <a:rect l="l" t="t" r="r" b="b"/>
            <a:pathLst>
              <a:path w="3987615" h="4114800">
                <a:moveTo>
                  <a:pt x="0" y="0"/>
                </a:moveTo>
                <a:lnTo>
                  <a:pt x="3987616" y="0"/>
                </a:lnTo>
                <a:lnTo>
                  <a:pt x="39876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685399" y="9258300"/>
            <a:ext cx="3331190" cy="2870880"/>
          </a:xfrm>
          <a:custGeom>
            <a:avLst/>
            <a:gdLst/>
            <a:ahLst/>
            <a:cxnLst/>
            <a:rect l="l" t="t" r="r" b="b"/>
            <a:pathLst>
              <a:path w="3331190" h="2870880">
                <a:moveTo>
                  <a:pt x="0" y="0"/>
                </a:moveTo>
                <a:lnTo>
                  <a:pt x="3331190" y="0"/>
                </a:lnTo>
                <a:lnTo>
                  <a:pt x="3331190" y="2870880"/>
                </a:lnTo>
                <a:lnTo>
                  <a:pt x="0" y="2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80497">
            <a:off x="-396957" y="-566979"/>
            <a:ext cx="6456872" cy="4114800"/>
          </a:xfrm>
          <a:custGeom>
            <a:avLst/>
            <a:gdLst/>
            <a:ahLst/>
            <a:cxnLst/>
            <a:rect l="l" t="t" r="r" b="b"/>
            <a:pathLst>
              <a:path w="6456872" h="4114800">
                <a:moveTo>
                  <a:pt x="0" y="0"/>
                </a:moveTo>
                <a:lnTo>
                  <a:pt x="6456872" y="0"/>
                </a:lnTo>
                <a:lnTo>
                  <a:pt x="6456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15030">
            <a:off x="366872" y="6415323"/>
            <a:ext cx="6484380" cy="6484380"/>
          </a:xfrm>
          <a:custGeom>
            <a:avLst/>
            <a:gdLst/>
            <a:ahLst/>
            <a:cxnLst/>
            <a:rect l="l" t="t" r="r" b="b"/>
            <a:pathLst>
              <a:path w="6484380" h="6484380">
                <a:moveTo>
                  <a:pt x="0" y="0"/>
                </a:moveTo>
                <a:lnTo>
                  <a:pt x="6484381" y="0"/>
                </a:lnTo>
                <a:lnTo>
                  <a:pt x="6484381" y="6484381"/>
                </a:lnTo>
                <a:lnTo>
                  <a:pt x="0" y="648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204285">
            <a:off x="12288646" y="-1629800"/>
            <a:ext cx="4813100" cy="5380498"/>
          </a:xfrm>
          <a:custGeom>
            <a:avLst/>
            <a:gdLst/>
            <a:ahLst/>
            <a:cxnLst/>
            <a:rect l="l" t="t" r="r" b="b"/>
            <a:pathLst>
              <a:path w="4813100" h="5380498">
                <a:moveTo>
                  <a:pt x="0" y="0"/>
                </a:moveTo>
                <a:lnTo>
                  <a:pt x="4813099" y="0"/>
                </a:lnTo>
                <a:lnTo>
                  <a:pt x="4813099" y="5380497"/>
                </a:lnTo>
                <a:lnTo>
                  <a:pt x="0" y="5380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05479" y="6571414"/>
            <a:ext cx="6453821" cy="6172200"/>
          </a:xfrm>
          <a:custGeom>
            <a:avLst/>
            <a:gdLst/>
            <a:ahLst/>
            <a:cxnLst/>
            <a:rect l="l" t="t" r="r" b="b"/>
            <a:pathLst>
              <a:path w="6453821" h="6172200">
                <a:moveTo>
                  <a:pt x="0" y="0"/>
                </a:moveTo>
                <a:lnTo>
                  <a:pt x="6453821" y="0"/>
                </a:lnTo>
                <a:lnTo>
                  <a:pt x="645382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8250" y="4232238"/>
            <a:ext cx="15731050" cy="157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70"/>
              </a:lnSpc>
            </a:pPr>
            <a:r>
              <a:rPr lang="en-US" sz="9622" dirty="0">
                <a:solidFill>
                  <a:schemeClr val="tx2">
                    <a:lumMod val="60000"/>
                    <a:lumOff val="40000"/>
                  </a:schemeClr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Are you ready?</a:t>
            </a:r>
          </a:p>
        </p:txBody>
      </p:sp>
    </p:spTree>
    <p:extLst>
      <p:ext uri="{BB962C8B-B14F-4D97-AF65-F5344CB8AC3E}">
        <p14:creationId xmlns:p14="http://schemas.microsoft.com/office/powerpoint/2010/main" val="7257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3103" y="-1689906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13338" y="8531405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7132" y="1943100"/>
            <a:ext cx="8729867" cy="95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1. </a:t>
            </a:r>
            <a:r>
              <a:rPr lang="ko-KR" alt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연구 의의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7132" y="3054167"/>
            <a:ext cx="7363237" cy="582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도로명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주소 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누구나 목적지를 쉽게 찾을 수 있도록 도로에는 이름을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건물에는 번호를 부여하여 주소로 사용하는 제도</a:t>
            </a:r>
            <a:endParaRPr lang="en-US" altLang="ko-KR" sz="32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2007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년 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[</a:t>
            </a:r>
            <a:r>
              <a:rPr lang="ko-KR" altLang="en-US" sz="32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도로명주소법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] 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개정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, 2011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년 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7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월부터 법정 주소로 지번 주소와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병행하여 사용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, 2014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년부터 토지대장 등 공식적인 장부를 제외하고는 </a:t>
            </a:r>
            <a:r>
              <a:rPr lang="ko-KR" altLang="en-US" sz="32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도로명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주소만 사용하도록 변경</a:t>
            </a:r>
            <a:endParaRPr lang="en-US" altLang="ko-KR" sz="32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894706"/>
            <a:ext cx="6919400" cy="4791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3103" y="-1689906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13338" y="8531405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7132" y="1943100"/>
            <a:ext cx="8729867" cy="95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1. </a:t>
            </a:r>
            <a:r>
              <a:rPr lang="ko-KR" alt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연구 의의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7132" y="3236824"/>
            <a:ext cx="7363237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도로명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주소 길이 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&gt; 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지번 주소 길이</a:t>
            </a:r>
            <a:endParaRPr lang="en-US" altLang="ko-KR" sz="32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상호 소통 시 지번 주소 사용 선호</a:t>
            </a:r>
            <a:endParaRPr lang="en-US" altLang="ko-KR" sz="32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지번 주소 사용에 대한 실용적 문제 느끼지 못함</a:t>
            </a:r>
            <a:endParaRPr lang="en-US" altLang="ko-KR" sz="32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2024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년 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5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월 불편신고 게시판 주소 불일치건 총 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54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개 </a:t>
            </a:r>
            <a:r>
              <a:rPr lang="ko-KR" altLang="en-US" sz="32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게시글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올라옴</a:t>
            </a:r>
            <a:endParaRPr lang="en-US" altLang="ko-KR" sz="32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9" y="2380803"/>
            <a:ext cx="6976726" cy="63059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84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3103" y="-1689906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13338" y="8531405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7132" y="1943100"/>
            <a:ext cx="8729867" cy="95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1. </a:t>
            </a:r>
            <a:r>
              <a:rPr lang="ko-KR" alt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연구 목적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7132" y="3236825"/>
            <a:ext cx="14216268" cy="5084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도로명주소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인식 정확도 극대화 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사용자가 원하는 목적지를 신속 정확하게 찾을 수 있는 자동완성 시스템 구축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다양한 긴급 상황에서도 응용될 수 있는 다목적 솔루션</a:t>
            </a:r>
            <a:endParaRPr lang="en-US" altLang="ko-KR" sz="32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경찰이 신고 </a:t>
            </a:r>
            <a:r>
              <a:rPr lang="ko-KR" altLang="en-US" sz="32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접수시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신속히 위치를 파악하고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현장에 적시에 도착하여 효과적으로 사건을 해결하는데 </a:t>
            </a:r>
            <a:endParaRPr lang="en-US" altLang="ko-KR" sz="32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또한</a:t>
            </a:r>
            <a:r>
              <a:rPr lang="en-US" altLang="ko-KR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, </a:t>
            </a:r>
            <a:r>
              <a:rPr lang="ko-KR" altLang="en-US" sz="32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콜센터에서는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주소 변경 업무와 </a:t>
            </a:r>
            <a:r>
              <a:rPr lang="ko-KR" altLang="en-US" sz="32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모바일</a:t>
            </a:r>
            <a:r>
              <a:rPr lang="ko-KR" altLang="en-US" sz="3200" dirty="0">
                <a:latin typeface="이화체" panose="02000300000000000000" pitchFamily="2" charset="-127"/>
                <a:ea typeface="이화체" panose="02000300000000000000" pitchFamily="2" charset="-127"/>
              </a:rPr>
              <a:t> 영업고객 주소입력 시간을 단축시켜 서비스의 전반적인 품질을 향상</a:t>
            </a:r>
            <a:endParaRPr lang="en-US" altLang="ko-KR" sz="32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4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3103" y="-1689906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13338" y="8531405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7132" y="1943100"/>
            <a:ext cx="8729867" cy="95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2. </a:t>
            </a:r>
            <a:r>
              <a:rPr lang="ko-KR" alt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 소개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7132" y="3236824"/>
            <a:ext cx="1513066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AI-Hub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에 있는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“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주소 음성 데이터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”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사용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전체 데이터는 약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50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만개 수집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8"/>
          <a:stretch/>
        </p:blipFill>
        <p:spPr>
          <a:xfrm>
            <a:off x="1376569" y="5293973"/>
            <a:ext cx="11882231" cy="25358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84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3103" y="-1689906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13338" y="8531405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7132" y="1943100"/>
            <a:ext cx="8729867" cy="95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2. </a:t>
            </a:r>
            <a:r>
              <a:rPr lang="ko-KR" alt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 소개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7133" y="3236824"/>
            <a:ext cx="1535926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지역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: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서울특별시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대화에서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Origin Address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와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ex Add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추출 후 전처리 진행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7"/>
          <a:stretch/>
        </p:blipFill>
        <p:spPr>
          <a:xfrm>
            <a:off x="1557131" y="5295900"/>
            <a:ext cx="7302665" cy="4114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817" y="5295899"/>
            <a:ext cx="2187761" cy="43815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직사각형 11"/>
          <p:cNvSpPr/>
          <p:nvPr/>
        </p:nvSpPr>
        <p:spPr>
          <a:xfrm>
            <a:off x="3086100" y="7962900"/>
            <a:ext cx="1638300" cy="24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772227" y="8486775"/>
            <a:ext cx="3171825" cy="24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058400" y="6057900"/>
            <a:ext cx="819150" cy="24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5252726"/>
            <a:ext cx="4296375" cy="44678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직사각형 14"/>
          <p:cNvSpPr/>
          <p:nvPr/>
        </p:nvSpPr>
        <p:spPr>
          <a:xfrm>
            <a:off x="12725400" y="6345554"/>
            <a:ext cx="3048000" cy="626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725400" y="8953500"/>
            <a:ext cx="3048000" cy="626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8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3103" y="-1689906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613338" y="8531405"/>
            <a:ext cx="7315200" cy="3072384"/>
          </a:xfrm>
          <a:custGeom>
            <a:avLst/>
            <a:gdLst/>
            <a:ahLst/>
            <a:cxnLst/>
            <a:rect l="l" t="t" r="r" b="b"/>
            <a:pathLst>
              <a:path w="7315200" h="3072384">
                <a:moveTo>
                  <a:pt x="0" y="0"/>
                </a:moveTo>
                <a:lnTo>
                  <a:pt x="7315200" y="0"/>
                </a:lnTo>
                <a:lnTo>
                  <a:pt x="7315200" y="3072384"/>
                </a:lnTo>
                <a:lnTo>
                  <a:pt x="0" y="3072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7132" y="1943100"/>
            <a:ext cx="8729867" cy="95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2. </a:t>
            </a:r>
            <a:r>
              <a:rPr lang="ko-KR" altLang="en-US" sz="6999" spc="-188" dirty="0">
                <a:solidFill>
                  <a:srgbClr val="4C81CB"/>
                </a:solidFill>
                <a:latin typeface="이화체" panose="02000300000000000000" pitchFamily="2" charset="-127"/>
                <a:ea typeface="이화체" panose="02000300000000000000" pitchFamily="2" charset="-127"/>
              </a:rPr>
              <a:t>데이터 소개</a:t>
            </a:r>
            <a:endParaRPr lang="en-US" sz="6999" spc="-188" dirty="0">
              <a:solidFill>
                <a:srgbClr val="4C81CB"/>
              </a:solidFill>
              <a:latin typeface="이화체" panose="02000300000000000000" pitchFamily="2" charset="-127"/>
              <a:ea typeface="이화체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7133" y="3236824"/>
            <a:ext cx="15359267" cy="1565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최종 모델에 사용할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data set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생성</a:t>
            </a:r>
            <a:endParaRPr lang="en-US" altLang="ko-KR" sz="3600" dirty="0">
              <a:latin typeface="이화체" panose="02000300000000000000" pitchFamily="2" charset="-127"/>
              <a:ea typeface="이화체" panose="02000300000000000000" pitchFamily="2" charset="-127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총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약 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8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만</a:t>
            </a:r>
            <a:r>
              <a:rPr lang="en-US" altLang="ko-KR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7</a:t>
            </a:r>
            <a:r>
              <a:rPr lang="ko-KR" altLang="en-US" sz="3600" dirty="0" err="1">
                <a:latin typeface="이화체" panose="02000300000000000000" pitchFamily="2" charset="-127"/>
                <a:ea typeface="이화체" panose="02000300000000000000" pitchFamily="2" charset="-127"/>
              </a:rPr>
              <a:t>천개</a:t>
            </a:r>
            <a:r>
              <a:rPr lang="ko-KR" altLang="en-US" sz="3600" dirty="0">
                <a:latin typeface="이화체" panose="02000300000000000000" pitchFamily="2" charset="-127"/>
                <a:ea typeface="이화체" panose="02000300000000000000" pitchFamily="2" charset="-127"/>
              </a:rPr>
              <a:t> 주소 사용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262" y="5143500"/>
            <a:ext cx="5851838" cy="4207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134370"/>
            <a:ext cx="6342380" cy="419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33215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1298</Words>
  <Application>Microsoft Office PowerPoint</Application>
  <PresentationFormat>사용자 지정</PresentationFormat>
  <Paragraphs>165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굴림</vt:lpstr>
      <vt:lpstr>Arial</vt:lpstr>
      <vt:lpstr>Calibri</vt:lpstr>
      <vt:lpstr>맑은 고딕</vt:lpstr>
      <vt:lpstr>Archivo Black</vt:lpstr>
      <vt:lpstr>이화체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Illustrated Environmental Sustainability Presentation</dc:title>
  <dc:creator>HEESU</dc:creator>
  <cp:lastModifiedBy>sportwoman@naver.com</cp:lastModifiedBy>
  <cp:revision>38</cp:revision>
  <dcterms:created xsi:type="dcterms:W3CDTF">2006-08-16T00:00:00Z</dcterms:created>
  <dcterms:modified xsi:type="dcterms:W3CDTF">2024-06-11T09:00:20Z</dcterms:modified>
  <dc:identifier>DAGHcnnxfwk</dc:identifier>
</cp:coreProperties>
</file>